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260" r:id="rId6"/>
    <p:sldId id="262" r:id="rId7"/>
    <p:sldId id="259" r:id="rId8"/>
    <p:sldId id="263" r:id="rId9"/>
    <p:sldId id="273" r:id="rId10"/>
    <p:sldId id="267" r:id="rId11"/>
    <p:sldId id="289" r:id="rId12"/>
    <p:sldId id="305" r:id="rId13"/>
    <p:sldId id="264" r:id="rId14"/>
    <p:sldId id="296" r:id="rId15"/>
    <p:sldId id="295" r:id="rId16"/>
    <p:sldId id="291" r:id="rId17"/>
    <p:sldId id="292" r:id="rId18"/>
    <p:sldId id="306" r:id="rId19"/>
    <p:sldId id="293" r:id="rId20"/>
    <p:sldId id="300" r:id="rId21"/>
    <p:sldId id="301" r:id="rId22"/>
    <p:sldId id="298" r:id="rId23"/>
    <p:sldId id="284" r:id="rId24"/>
    <p:sldId id="282" r:id="rId25"/>
    <p:sldId id="270" r:id="rId26"/>
    <p:sldId id="303" r:id="rId27"/>
    <p:sldId id="302" r:id="rId28"/>
    <p:sldId id="297" r:id="rId29"/>
    <p:sldId id="286" r:id="rId30"/>
    <p:sldId id="287" r:id="rId31"/>
    <p:sldId id="288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9" roundtripDataSignature="AMtx7mgLteAk/PAcN6YqaBFhRb82y69J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87" autoAdjust="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fc877869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5fc877869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5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a67af68d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3" name="Google Shape;333;g5fa67af68d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863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1948838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1948838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64d134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6264d134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5275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99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37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6944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928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bcce97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1bcce97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271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d7a121c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9" name="Google Shape;569;g60d7a121c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0d7a121c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50" name="Google Shape;550;g60d7a121c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a67af68d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3" name="Google Shape;333;g5fa67af68d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a67af68d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3" name="Google Shape;333;g5fa67af68d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8632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a67af68d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3" name="Google Shape;333;g5fa67af68d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037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a67af68d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3" name="Google Shape;333;g5fa67af68d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8632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754a265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4754a265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19488387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19488387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64d134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6264d134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6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Blank">
  <p:cSld name="01_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5f2fbadee2_0_136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5f2fbadee2_0_138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3509" y="6373155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5f2fbadee2_0_140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8" y="6344361"/>
            <a:ext cx="1286663" cy="21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5f2fbadee2_0_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519534" y="190925"/>
            <a:ext cx="5491486" cy="664627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5f2fbadee2_0_143"/>
          <p:cNvSpPr>
            <a:spLocks noGrp="1"/>
          </p:cNvSpPr>
          <p:nvPr>
            <p:ph type="pic" idx="2"/>
          </p:nvPr>
        </p:nvSpPr>
        <p:spPr>
          <a:xfrm>
            <a:off x="3641144" y="1577807"/>
            <a:ext cx="51399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93" name="Google Shape;93;g5f2fbadee2_0_143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5f2fbadee2_0_147"/>
          <p:cNvGrpSpPr/>
          <p:nvPr/>
        </p:nvGrpSpPr>
        <p:grpSpPr>
          <a:xfrm>
            <a:off x="684482" y="1818039"/>
            <a:ext cx="7142580" cy="4124471"/>
            <a:chOff x="1763688" y="1124744"/>
            <a:chExt cx="5652564" cy="3166094"/>
          </a:xfrm>
        </p:grpSpPr>
        <p:sp>
          <p:nvSpPr>
            <p:cNvPr id="96" name="Google Shape;96;g5f2fbadee2_0_147"/>
            <p:cNvSpPr/>
            <p:nvPr/>
          </p:nvSpPr>
          <p:spPr>
            <a:xfrm>
              <a:off x="2699791" y="1397917"/>
              <a:ext cx="3744300" cy="2304300"/>
            </a:xfrm>
            <a:prstGeom prst="rect">
              <a:avLst/>
            </a:prstGeom>
            <a:solidFill>
              <a:srgbClr val="A5A5A5"/>
            </a:solidFill>
            <a:ln w="25400" cap="flat" cmpd="sng">
              <a:solidFill>
                <a:srgbClr val="0074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00"/>
                <a:buFont typeface="Arial"/>
                <a:buNone/>
              </a:pPr>
              <a:endParaRPr sz="10800" b="0" i="0" u="none" strike="noStrike" cap="none" dirty="0">
                <a:solidFill>
                  <a:srgbClr val="004CB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5f2fbadee2_0_147" descr="F:\Trabajos\Envato\Graphic River\Duckson\Elements\lapto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63688" y="1124744"/>
              <a:ext cx="5652564" cy="31660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g5f2fbadee2_0_147"/>
          <p:cNvSpPr>
            <a:spLocks noGrp="1"/>
          </p:cNvSpPr>
          <p:nvPr>
            <p:ph type="pic" idx="2"/>
          </p:nvPr>
        </p:nvSpPr>
        <p:spPr>
          <a:xfrm>
            <a:off x="2095480" y="2189523"/>
            <a:ext cx="4299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99" name="Google Shape;99;g5f2fbadee2_0_147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5f2fbadee2_0_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5184" y="1598705"/>
            <a:ext cx="6894955" cy="40692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5f2fbadee2_0_153"/>
          <p:cNvSpPr>
            <a:spLocks noGrp="1"/>
          </p:cNvSpPr>
          <p:nvPr>
            <p:ph type="pic" idx="2"/>
          </p:nvPr>
        </p:nvSpPr>
        <p:spPr>
          <a:xfrm>
            <a:off x="5524141" y="1885153"/>
            <a:ext cx="5109300" cy="3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103" name="Google Shape;103;g5f2fbadee2_0_153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5f2fbadee2_0_157" descr="iMac-Mas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5460" y="783988"/>
            <a:ext cx="7209960" cy="6276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5f2fbadee2_0_157"/>
          <p:cNvSpPr>
            <a:spLocks noGrp="1"/>
          </p:cNvSpPr>
          <p:nvPr>
            <p:ph type="pic" idx="2"/>
          </p:nvPr>
        </p:nvSpPr>
        <p:spPr>
          <a:xfrm>
            <a:off x="4496988" y="1133649"/>
            <a:ext cx="63819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107" name="Google Shape;107;g5f2fbadee2_0_157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5f2fbadee2_0_161"/>
          <p:cNvGrpSpPr/>
          <p:nvPr/>
        </p:nvGrpSpPr>
        <p:grpSpPr>
          <a:xfrm>
            <a:off x="1308898" y="1457379"/>
            <a:ext cx="9760587" cy="5401001"/>
            <a:chOff x="1017404" y="2693983"/>
            <a:chExt cx="6794700" cy="3655500"/>
          </a:xfrm>
        </p:grpSpPr>
        <p:grpSp>
          <p:nvGrpSpPr>
            <p:cNvPr id="110" name="Google Shape;110;g5f2fbadee2_0_161"/>
            <p:cNvGrpSpPr/>
            <p:nvPr/>
          </p:nvGrpSpPr>
          <p:grpSpPr>
            <a:xfrm>
              <a:off x="1017404" y="2693983"/>
              <a:ext cx="6794700" cy="3655500"/>
              <a:chOff x="1017404" y="2693983"/>
              <a:chExt cx="6794700" cy="3655500"/>
            </a:xfrm>
          </p:grpSpPr>
          <p:sp>
            <p:nvSpPr>
              <p:cNvPr id="111" name="Google Shape;111;g5f2fbadee2_0_161"/>
              <p:cNvSpPr/>
              <p:nvPr/>
            </p:nvSpPr>
            <p:spPr>
              <a:xfrm>
                <a:off x="1017404" y="2693983"/>
                <a:ext cx="6794700" cy="3655500"/>
              </a:xfrm>
              <a:prstGeom prst="roundRect">
                <a:avLst>
                  <a:gd name="adj" fmla="val 1292"/>
                </a:avLst>
              </a:prstGeom>
              <a:solidFill>
                <a:srgbClr val="B5AA97"/>
              </a:solidFill>
              <a:ln>
                <a:noFill/>
              </a:ln>
              <a:effectLst>
                <a:outerShdw blurRad="254000" dist="114298" dir="5340024" algn="ctr" rotWithShape="0">
                  <a:schemeClr val="lt2">
                    <a:alpha val="38430"/>
                  </a:scheme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g5f2fbadee2_0_161"/>
              <p:cNvSpPr/>
              <p:nvPr/>
            </p:nvSpPr>
            <p:spPr>
              <a:xfrm>
                <a:off x="1017404" y="3024940"/>
                <a:ext cx="6794700" cy="315900"/>
              </a:xfrm>
              <a:prstGeom prst="rect">
                <a:avLst/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g5f2fbadee2_0_161"/>
              <p:cNvSpPr/>
              <p:nvPr/>
            </p:nvSpPr>
            <p:spPr>
              <a:xfrm>
                <a:off x="2035350" y="2779230"/>
                <a:ext cx="2718000" cy="561600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g5f2fbadee2_0_161"/>
              <p:cNvSpPr/>
              <p:nvPr/>
            </p:nvSpPr>
            <p:spPr>
              <a:xfrm>
                <a:off x="1137753" y="2814331"/>
                <a:ext cx="96000" cy="9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g5f2fbadee2_0_161"/>
              <p:cNvSpPr/>
              <p:nvPr/>
            </p:nvSpPr>
            <p:spPr>
              <a:xfrm>
                <a:off x="1307620" y="2814331"/>
                <a:ext cx="96000" cy="9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g5f2fbadee2_0_161"/>
              <p:cNvSpPr/>
              <p:nvPr/>
            </p:nvSpPr>
            <p:spPr>
              <a:xfrm>
                <a:off x="1477486" y="2814331"/>
                <a:ext cx="960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g5f2fbadee2_0_161"/>
              <p:cNvSpPr/>
              <p:nvPr/>
            </p:nvSpPr>
            <p:spPr>
              <a:xfrm>
                <a:off x="2205843" y="3085114"/>
                <a:ext cx="5104800" cy="2007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g5f2fbadee2_0_161"/>
              <p:cNvSpPr/>
              <p:nvPr/>
            </p:nvSpPr>
            <p:spPr>
              <a:xfrm rot="-2700000">
                <a:off x="4580749" y="2849572"/>
                <a:ext cx="99702" cy="9970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750" y="0"/>
                    </a:moveTo>
                    <a:lnTo>
                      <a:pt x="39375" y="0"/>
                    </a:lnTo>
                    <a:lnTo>
                      <a:pt x="39375" y="39375"/>
                    </a:lnTo>
                    <a:lnTo>
                      <a:pt x="0" y="39375"/>
                    </a:lnTo>
                    <a:lnTo>
                      <a:pt x="0" y="78750"/>
                    </a:lnTo>
                    <a:lnTo>
                      <a:pt x="39375" y="78750"/>
                    </a:lnTo>
                    <a:lnTo>
                      <a:pt x="39375" y="120000"/>
                    </a:lnTo>
                    <a:lnTo>
                      <a:pt x="78750" y="120000"/>
                    </a:lnTo>
                    <a:lnTo>
                      <a:pt x="78750" y="78750"/>
                    </a:lnTo>
                    <a:lnTo>
                      <a:pt x="120000" y="78750"/>
                    </a:lnTo>
                    <a:lnTo>
                      <a:pt x="120000" y="39375"/>
                    </a:lnTo>
                    <a:lnTo>
                      <a:pt x="78750" y="39375"/>
                    </a:lnTo>
                    <a:lnTo>
                      <a:pt x="7875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" name="Google Shape;119;g5f2fbadee2_0_161"/>
              <p:cNvGrpSpPr/>
              <p:nvPr/>
            </p:nvGrpSpPr>
            <p:grpSpPr>
              <a:xfrm>
                <a:off x="7494380" y="2779230"/>
                <a:ext cx="155459" cy="155381"/>
                <a:chOff x="4763" y="0"/>
                <a:chExt cx="2900362" cy="2898900"/>
              </a:xfrm>
            </p:grpSpPr>
            <p:sp>
              <p:nvSpPr>
                <p:cNvPr id="120" name="Google Shape;120;g5f2fbadee2_0_161"/>
                <p:cNvSpPr/>
                <p:nvPr/>
              </p:nvSpPr>
              <p:spPr>
                <a:xfrm>
                  <a:off x="4763" y="0"/>
                  <a:ext cx="7272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g5f2fbadee2_0_161"/>
                <p:cNvSpPr/>
                <p:nvPr/>
              </p:nvSpPr>
              <p:spPr>
                <a:xfrm>
                  <a:off x="4763" y="1087437"/>
                  <a:ext cx="7272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g5f2fbadee2_0_161"/>
                <p:cNvSpPr/>
                <p:nvPr/>
              </p:nvSpPr>
              <p:spPr>
                <a:xfrm>
                  <a:off x="4763" y="2171700"/>
                  <a:ext cx="7272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g5f2fbadee2_0_161"/>
                <p:cNvSpPr/>
                <p:nvPr/>
              </p:nvSpPr>
              <p:spPr>
                <a:xfrm>
                  <a:off x="1093787" y="0"/>
                  <a:ext cx="7224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g5f2fbadee2_0_161"/>
                <p:cNvSpPr/>
                <p:nvPr/>
              </p:nvSpPr>
              <p:spPr>
                <a:xfrm>
                  <a:off x="1093787" y="1087437"/>
                  <a:ext cx="7224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g5f2fbadee2_0_161"/>
                <p:cNvSpPr/>
                <p:nvPr/>
              </p:nvSpPr>
              <p:spPr>
                <a:xfrm>
                  <a:off x="1093787" y="2171700"/>
                  <a:ext cx="7224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g5f2fbadee2_0_161"/>
                <p:cNvSpPr/>
                <p:nvPr/>
              </p:nvSpPr>
              <p:spPr>
                <a:xfrm>
                  <a:off x="2181225" y="0"/>
                  <a:ext cx="7239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g5f2fbadee2_0_161"/>
                <p:cNvSpPr/>
                <p:nvPr/>
              </p:nvSpPr>
              <p:spPr>
                <a:xfrm>
                  <a:off x="2181225" y="1087437"/>
                  <a:ext cx="7239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g5f2fbadee2_0_161"/>
                <p:cNvSpPr/>
                <p:nvPr/>
              </p:nvSpPr>
              <p:spPr>
                <a:xfrm>
                  <a:off x="2181225" y="2171700"/>
                  <a:ext cx="7239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endParaRPr sz="2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9" name="Google Shape;129;g5f2fbadee2_0_161"/>
              <p:cNvSpPr/>
              <p:nvPr/>
            </p:nvSpPr>
            <p:spPr>
              <a:xfrm rot="5400000">
                <a:off x="7497028" y="3115900"/>
                <a:ext cx="147000" cy="128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500" y="0"/>
                    </a:moveTo>
                    <a:cubicBezTo>
                      <a:pt x="41116" y="0"/>
                      <a:pt x="19285" y="22346"/>
                      <a:pt x="15535" y="51428"/>
                    </a:cubicBezTo>
                    <a:cubicBezTo>
                      <a:pt x="0" y="51428"/>
                      <a:pt x="0" y="51428"/>
                      <a:pt x="0" y="51428"/>
                    </a:cubicBezTo>
                    <a:cubicBezTo>
                      <a:pt x="22499" y="85714"/>
                      <a:pt x="22499" y="85714"/>
                      <a:pt x="22499" y="85714"/>
                    </a:cubicBezTo>
                    <a:cubicBezTo>
                      <a:pt x="44999" y="51428"/>
                      <a:pt x="44999" y="51428"/>
                      <a:pt x="44999" y="51428"/>
                    </a:cubicBezTo>
                    <a:cubicBezTo>
                      <a:pt x="30803" y="51428"/>
                      <a:pt x="30803" y="51428"/>
                      <a:pt x="30803" y="51428"/>
                    </a:cubicBezTo>
                    <a:cubicBezTo>
                      <a:pt x="34285" y="31836"/>
                      <a:pt x="49419" y="17142"/>
                      <a:pt x="67500" y="17142"/>
                    </a:cubicBezTo>
                    <a:cubicBezTo>
                      <a:pt x="88124" y="17142"/>
                      <a:pt x="104999" y="36428"/>
                      <a:pt x="104999" y="59999"/>
                    </a:cubicBezTo>
                    <a:cubicBezTo>
                      <a:pt x="104999" y="83571"/>
                      <a:pt x="88124" y="102857"/>
                      <a:pt x="67500" y="102857"/>
                    </a:cubicBezTo>
                    <a:cubicBezTo>
                      <a:pt x="67500" y="119999"/>
                      <a:pt x="67500" y="119999"/>
                      <a:pt x="67500" y="119999"/>
                    </a:cubicBezTo>
                    <a:cubicBezTo>
                      <a:pt x="96562" y="119999"/>
                      <a:pt x="119999" y="93214"/>
                      <a:pt x="119999" y="59999"/>
                    </a:cubicBezTo>
                    <a:cubicBezTo>
                      <a:pt x="119999" y="26785"/>
                      <a:pt x="96562" y="0"/>
                      <a:pt x="67500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endParaRPr sz="2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g5f2fbadee2_0_161"/>
            <p:cNvSpPr/>
            <p:nvPr/>
          </p:nvSpPr>
          <p:spPr>
            <a:xfrm>
              <a:off x="2269942" y="3130075"/>
              <a:ext cx="115500" cy="11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26792" y="0"/>
                    <a:pt x="0" y="26792"/>
                    <a:pt x="0" y="60000"/>
                  </a:cubicBezTo>
                  <a:cubicBezTo>
                    <a:pt x="0" y="93207"/>
                    <a:pt x="26792" y="120000"/>
                    <a:pt x="60000" y="120000"/>
                  </a:cubicBezTo>
                  <a:cubicBezTo>
                    <a:pt x="93207" y="120000"/>
                    <a:pt x="120000" y="93207"/>
                    <a:pt x="120000" y="60000"/>
                  </a:cubicBezTo>
                  <a:cubicBezTo>
                    <a:pt x="120000" y="26792"/>
                    <a:pt x="93207" y="0"/>
                    <a:pt x="60000" y="0"/>
                  </a:cubicBezTo>
                  <a:close/>
                  <a:moveTo>
                    <a:pt x="112075" y="58113"/>
                  </a:moveTo>
                  <a:cubicBezTo>
                    <a:pt x="88867" y="58113"/>
                    <a:pt x="88867" y="58113"/>
                    <a:pt x="88867" y="58113"/>
                  </a:cubicBezTo>
                  <a:cubicBezTo>
                    <a:pt x="88679" y="49433"/>
                    <a:pt x="87169" y="41320"/>
                    <a:pt x="84528" y="33773"/>
                  </a:cubicBezTo>
                  <a:cubicBezTo>
                    <a:pt x="89811" y="31698"/>
                    <a:pt x="94528" y="28679"/>
                    <a:pt x="99056" y="25283"/>
                  </a:cubicBezTo>
                  <a:cubicBezTo>
                    <a:pt x="106792" y="34150"/>
                    <a:pt x="111698" y="45471"/>
                    <a:pt x="112075" y="58113"/>
                  </a:cubicBezTo>
                  <a:close/>
                  <a:moveTo>
                    <a:pt x="57924" y="112075"/>
                  </a:moveTo>
                  <a:cubicBezTo>
                    <a:pt x="51509" y="106792"/>
                    <a:pt x="46037" y="99811"/>
                    <a:pt x="42075" y="91698"/>
                  </a:cubicBezTo>
                  <a:cubicBezTo>
                    <a:pt x="47169" y="90188"/>
                    <a:pt x="52452" y="89245"/>
                    <a:pt x="58113" y="89056"/>
                  </a:cubicBezTo>
                  <a:cubicBezTo>
                    <a:pt x="58113" y="112075"/>
                    <a:pt x="58113" y="112075"/>
                    <a:pt x="58113" y="112075"/>
                  </a:cubicBezTo>
                  <a:cubicBezTo>
                    <a:pt x="57924" y="112075"/>
                    <a:pt x="57924" y="112075"/>
                    <a:pt x="57924" y="112075"/>
                  </a:cubicBezTo>
                  <a:close/>
                  <a:moveTo>
                    <a:pt x="62075" y="7924"/>
                  </a:moveTo>
                  <a:cubicBezTo>
                    <a:pt x="69433" y="13962"/>
                    <a:pt x="75471" y="22075"/>
                    <a:pt x="79433" y="31509"/>
                  </a:cubicBezTo>
                  <a:cubicBezTo>
                    <a:pt x="73962" y="33396"/>
                    <a:pt x="68113" y="34528"/>
                    <a:pt x="61886" y="34716"/>
                  </a:cubicBezTo>
                  <a:cubicBezTo>
                    <a:pt x="61886" y="7924"/>
                    <a:pt x="61886" y="7924"/>
                    <a:pt x="61886" y="7924"/>
                  </a:cubicBezTo>
                  <a:cubicBezTo>
                    <a:pt x="62075" y="7924"/>
                    <a:pt x="62075" y="7924"/>
                    <a:pt x="62075" y="7924"/>
                  </a:cubicBezTo>
                  <a:close/>
                  <a:moveTo>
                    <a:pt x="68490" y="8490"/>
                  </a:moveTo>
                  <a:cubicBezTo>
                    <a:pt x="79245" y="10377"/>
                    <a:pt x="88867" y="15283"/>
                    <a:pt x="96226" y="22452"/>
                  </a:cubicBezTo>
                  <a:cubicBezTo>
                    <a:pt x="92264" y="25660"/>
                    <a:pt x="87924" y="28301"/>
                    <a:pt x="83018" y="30188"/>
                  </a:cubicBezTo>
                  <a:cubicBezTo>
                    <a:pt x="79433" y="21886"/>
                    <a:pt x="74528" y="14528"/>
                    <a:pt x="68490" y="8490"/>
                  </a:cubicBezTo>
                  <a:close/>
                  <a:moveTo>
                    <a:pt x="58113" y="7924"/>
                  </a:moveTo>
                  <a:cubicBezTo>
                    <a:pt x="58113" y="34716"/>
                    <a:pt x="58113" y="34716"/>
                    <a:pt x="58113" y="34716"/>
                  </a:cubicBezTo>
                  <a:cubicBezTo>
                    <a:pt x="51886" y="34528"/>
                    <a:pt x="46037" y="33396"/>
                    <a:pt x="40566" y="31509"/>
                  </a:cubicBezTo>
                  <a:cubicBezTo>
                    <a:pt x="44528" y="22075"/>
                    <a:pt x="50566" y="13962"/>
                    <a:pt x="57924" y="7924"/>
                  </a:cubicBezTo>
                  <a:cubicBezTo>
                    <a:pt x="57924" y="7924"/>
                    <a:pt x="57924" y="7924"/>
                    <a:pt x="58113" y="7924"/>
                  </a:cubicBezTo>
                  <a:close/>
                  <a:moveTo>
                    <a:pt x="36981" y="30188"/>
                  </a:moveTo>
                  <a:cubicBezTo>
                    <a:pt x="32264" y="28301"/>
                    <a:pt x="27735" y="25660"/>
                    <a:pt x="23773" y="22452"/>
                  </a:cubicBezTo>
                  <a:cubicBezTo>
                    <a:pt x="31132" y="15283"/>
                    <a:pt x="40754" y="10377"/>
                    <a:pt x="51509" y="8490"/>
                  </a:cubicBezTo>
                  <a:cubicBezTo>
                    <a:pt x="45471" y="14528"/>
                    <a:pt x="40566" y="21886"/>
                    <a:pt x="36981" y="30188"/>
                  </a:cubicBezTo>
                  <a:close/>
                  <a:moveTo>
                    <a:pt x="39056" y="35094"/>
                  </a:moveTo>
                  <a:cubicBezTo>
                    <a:pt x="45094" y="37169"/>
                    <a:pt x="51509" y="38490"/>
                    <a:pt x="58113" y="38679"/>
                  </a:cubicBezTo>
                  <a:cubicBezTo>
                    <a:pt x="58113" y="58113"/>
                    <a:pt x="58113" y="58113"/>
                    <a:pt x="58113" y="58113"/>
                  </a:cubicBezTo>
                  <a:cubicBezTo>
                    <a:pt x="34905" y="58113"/>
                    <a:pt x="34905" y="58113"/>
                    <a:pt x="34905" y="58113"/>
                  </a:cubicBezTo>
                  <a:cubicBezTo>
                    <a:pt x="35094" y="50000"/>
                    <a:pt x="36603" y="42264"/>
                    <a:pt x="39056" y="35094"/>
                  </a:cubicBezTo>
                  <a:close/>
                  <a:moveTo>
                    <a:pt x="58113" y="61886"/>
                  </a:moveTo>
                  <a:cubicBezTo>
                    <a:pt x="58113" y="85283"/>
                    <a:pt x="58113" y="85283"/>
                    <a:pt x="58113" y="85283"/>
                  </a:cubicBezTo>
                  <a:cubicBezTo>
                    <a:pt x="51886" y="85471"/>
                    <a:pt x="46037" y="86415"/>
                    <a:pt x="40566" y="88301"/>
                  </a:cubicBezTo>
                  <a:cubicBezTo>
                    <a:pt x="37169" y="80188"/>
                    <a:pt x="35094" y="71320"/>
                    <a:pt x="34905" y="61886"/>
                  </a:cubicBezTo>
                  <a:lnTo>
                    <a:pt x="58113" y="61886"/>
                  </a:lnTo>
                  <a:close/>
                  <a:moveTo>
                    <a:pt x="51509" y="111509"/>
                  </a:moveTo>
                  <a:cubicBezTo>
                    <a:pt x="41886" y="109811"/>
                    <a:pt x="33207" y="105660"/>
                    <a:pt x="26037" y="99622"/>
                  </a:cubicBezTo>
                  <a:cubicBezTo>
                    <a:pt x="29811" y="96981"/>
                    <a:pt x="33962" y="94716"/>
                    <a:pt x="38490" y="93018"/>
                  </a:cubicBezTo>
                  <a:cubicBezTo>
                    <a:pt x="41886" y="100188"/>
                    <a:pt x="46226" y="106226"/>
                    <a:pt x="51509" y="111509"/>
                  </a:cubicBezTo>
                  <a:close/>
                  <a:moveTo>
                    <a:pt x="61886" y="112075"/>
                  </a:moveTo>
                  <a:cubicBezTo>
                    <a:pt x="61886" y="89056"/>
                    <a:pt x="61886" y="89056"/>
                    <a:pt x="61886" y="89056"/>
                  </a:cubicBezTo>
                  <a:cubicBezTo>
                    <a:pt x="67547" y="89245"/>
                    <a:pt x="72830" y="90188"/>
                    <a:pt x="77924" y="91698"/>
                  </a:cubicBezTo>
                  <a:cubicBezTo>
                    <a:pt x="73962" y="99811"/>
                    <a:pt x="68490" y="106792"/>
                    <a:pt x="62075" y="112075"/>
                  </a:cubicBezTo>
                  <a:cubicBezTo>
                    <a:pt x="62075" y="112075"/>
                    <a:pt x="62075" y="112075"/>
                    <a:pt x="61886" y="112075"/>
                  </a:cubicBezTo>
                  <a:close/>
                  <a:moveTo>
                    <a:pt x="81509" y="93018"/>
                  </a:moveTo>
                  <a:cubicBezTo>
                    <a:pt x="86037" y="94716"/>
                    <a:pt x="90188" y="96981"/>
                    <a:pt x="93962" y="99622"/>
                  </a:cubicBezTo>
                  <a:cubicBezTo>
                    <a:pt x="86792" y="105660"/>
                    <a:pt x="78113" y="109811"/>
                    <a:pt x="68490" y="111509"/>
                  </a:cubicBezTo>
                  <a:cubicBezTo>
                    <a:pt x="73773" y="106226"/>
                    <a:pt x="78113" y="100188"/>
                    <a:pt x="81509" y="93018"/>
                  </a:cubicBezTo>
                  <a:close/>
                  <a:moveTo>
                    <a:pt x="79433" y="88301"/>
                  </a:moveTo>
                  <a:cubicBezTo>
                    <a:pt x="73962" y="86415"/>
                    <a:pt x="68113" y="85471"/>
                    <a:pt x="61886" y="85283"/>
                  </a:cubicBezTo>
                  <a:cubicBezTo>
                    <a:pt x="61886" y="61886"/>
                    <a:pt x="61886" y="61886"/>
                    <a:pt x="61886" y="61886"/>
                  </a:cubicBezTo>
                  <a:cubicBezTo>
                    <a:pt x="85094" y="61886"/>
                    <a:pt x="85094" y="61886"/>
                    <a:pt x="85094" y="61886"/>
                  </a:cubicBezTo>
                  <a:cubicBezTo>
                    <a:pt x="84905" y="71320"/>
                    <a:pt x="82830" y="80188"/>
                    <a:pt x="79433" y="88301"/>
                  </a:cubicBezTo>
                  <a:close/>
                  <a:moveTo>
                    <a:pt x="61886" y="58113"/>
                  </a:moveTo>
                  <a:cubicBezTo>
                    <a:pt x="61886" y="38679"/>
                    <a:pt x="61886" y="38679"/>
                    <a:pt x="61886" y="38679"/>
                  </a:cubicBezTo>
                  <a:cubicBezTo>
                    <a:pt x="68490" y="38490"/>
                    <a:pt x="74905" y="37169"/>
                    <a:pt x="80943" y="35094"/>
                  </a:cubicBezTo>
                  <a:cubicBezTo>
                    <a:pt x="83396" y="42264"/>
                    <a:pt x="84905" y="50000"/>
                    <a:pt x="85094" y="58113"/>
                  </a:cubicBezTo>
                  <a:lnTo>
                    <a:pt x="61886" y="58113"/>
                  </a:lnTo>
                  <a:close/>
                  <a:moveTo>
                    <a:pt x="20943" y="25283"/>
                  </a:moveTo>
                  <a:cubicBezTo>
                    <a:pt x="25471" y="28679"/>
                    <a:pt x="30188" y="31698"/>
                    <a:pt x="35471" y="33773"/>
                  </a:cubicBezTo>
                  <a:cubicBezTo>
                    <a:pt x="32830" y="41320"/>
                    <a:pt x="31320" y="49433"/>
                    <a:pt x="31132" y="58113"/>
                  </a:cubicBezTo>
                  <a:cubicBezTo>
                    <a:pt x="7924" y="58113"/>
                    <a:pt x="7924" y="58113"/>
                    <a:pt x="7924" y="58113"/>
                  </a:cubicBezTo>
                  <a:cubicBezTo>
                    <a:pt x="8301" y="45471"/>
                    <a:pt x="13207" y="34150"/>
                    <a:pt x="20943" y="25283"/>
                  </a:cubicBezTo>
                  <a:close/>
                  <a:moveTo>
                    <a:pt x="7924" y="61886"/>
                  </a:moveTo>
                  <a:cubicBezTo>
                    <a:pt x="31132" y="61886"/>
                    <a:pt x="31132" y="61886"/>
                    <a:pt x="31132" y="61886"/>
                  </a:cubicBezTo>
                  <a:cubicBezTo>
                    <a:pt x="31320" y="71886"/>
                    <a:pt x="33396" y="81132"/>
                    <a:pt x="36792" y="89622"/>
                  </a:cubicBezTo>
                  <a:cubicBezTo>
                    <a:pt x="31886" y="91509"/>
                    <a:pt x="27358" y="93962"/>
                    <a:pt x="23207" y="96981"/>
                  </a:cubicBezTo>
                  <a:cubicBezTo>
                    <a:pt x="14150" y="87924"/>
                    <a:pt x="8301" y="75660"/>
                    <a:pt x="7924" y="61886"/>
                  </a:cubicBezTo>
                  <a:close/>
                  <a:moveTo>
                    <a:pt x="96792" y="96981"/>
                  </a:moveTo>
                  <a:cubicBezTo>
                    <a:pt x="92641" y="93962"/>
                    <a:pt x="88113" y="91509"/>
                    <a:pt x="83207" y="89622"/>
                  </a:cubicBezTo>
                  <a:cubicBezTo>
                    <a:pt x="86603" y="81132"/>
                    <a:pt x="88679" y="71886"/>
                    <a:pt x="88867" y="61886"/>
                  </a:cubicBezTo>
                  <a:cubicBezTo>
                    <a:pt x="112075" y="61886"/>
                    <a:pt x="112075" y="61886"/>
                    <a:pt x="112075" y="61886"/>
                  </a:cubicBezTo>
                  <a:cubicBezTo>
                    <a:pt x="111698" y="75660"/>
                    <a:pt x="105849" y="87924"/>
                    <a:pt x="96792" y="9698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g5f2fbadee2_0_161"/>
          <p:cNvSpPr>
            <a:spLocks noGrp="1"/>
          </p:cNvSpPr>
          <p:nvPr>
            <p:ph type="pic" idx="2"/>
          </p:nvPr>
        </p:nvSpPr>
        <p:spPr>
          <a:xfrm>
            <a:off x="1308983" y="2412836"/>
            <a:ext cx="9761100" cy="4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5f2fbadee2_0_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4312" y="400343"/>
            <a:ext cx="4048916" cy="62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5f2fbadee2_0_185"/>
          <p:cNvSpPr>
            <a:spLocks noGrp="1"/>
          </p:cNvSpPr>
          <p:nvPr>
            <p:ph type="pic" idx="2"/>
          </p:nvPr>
        </p:nvSpPr>
        <p:spPr>
          <a:xfrm>
            <a:off x="7826605" y="1374588"/>
            <a:ext cx="2285700" cy="4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135" name="Google Shape;135;g5f2fbadee2_0_185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5f2fbadee2_0_189"/>
          <p:cNvGrpSpPr/>
          <p:nvPr/>
        </p:nvGrpSpPr>
        <p:grpSpPr>
          <a:xfrm flipH="1">
            <a:off x="1727864" y="1436691"/>
            <a:ext cx="2500526" cy="3667171"/>
            <a:chOff x="8099434" y="2121217"/>
            <a:chExt cx="1322400" cy="1878000"/>
          </a:xfrm>
        </p:grpSpPr>
        <p:sp>
          <p:nvSpPr>
            <p:cNvPr id="138" name="Google Shape;138;g5f2fbadee2_0_189"/>
            <p:cNvSpPr/>
            <p:nvPr/>
          </p:nvSpPr>
          <p:spPr>
            <a:xfrm>
              <a:off x="8099434" y="2121217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5f2fbadee2_0_189"/>
            <p:cNvSpPr/>
            <p:nvPr/>
          </p:nvSpPr>
          <p:spPr>
            <a:xfrm>
              <a:off x="8107371" y="2127567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5f2fbadee2_0_189"/>
            <p:cNvSpPr/>
            <p:nvPr/>
          </p:nvSpPr>
          <p:spPr>
            <a:xfrm>
              <a:off x="8748721" y="2197417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5f2fbadee2_0_189"/>
            <p:cNvSpPr/>
            <p:nvPr/>
          </p:nvSpPr>
          <p:spPr>
            <a:xfrm>
              <a:off x="8748721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5f2fbadee2_0_189"/>
            <p:cNvSpPr/>
            <p:nvPr/>
          </p:nvSpPr>
          <p:spPr>
            <a:xfrm>
              <a:off x="8753484" y="2200592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5f2fbadee2_0_189"/>
            <p:cNvSpPr/>
            <p:nvPr/>
          </p:nvSpPr>
          <p:spPr>
            <a:xfrm>
              <a:off x="8756659" y="2203767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5f2fbadee2_0_189"/>
            <p:cNvSpPr/>
            <p:nvPr/>
          </p:nvSpPr>
          <p:spPr>
            <a:xfrm>
              <a:off x="8759834" y="2206942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5f2fbadee2_0_189"/>
            <p:cNvSpPr/>
            <p:nvPr/>
          </p:nvSpPr>
          <p:spPr>
            <a:xfrm>
              <a:off x="8723321" y="2203767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5f2fbadee2_0_189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5f2fbadee2_0_189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5f2fbadee2_0_189"/>
            <p:cNvSpPr/>
            <p:nvPr/>
          </p:nvSpPr>
          <p:spPr>
            <a:xfrm>
              <a:off x="8712209" y="3865880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5f2fbadee2_0_189"/>
            <p:cNvSpPr/>
            <p:nvPr/>
          </p:nvSpPr>
          <p:spPr>
            <a:xfrm>
              <a:off x="8736021" y="3889692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5f2fbadee2_0_189"/>
          <p:cNvGrpSpPr/>
          <p:nvPr/>
        </p:nvGrpSpPr>
        <p:grpSpPr>
          <a:xfrm flipH="1">
            <a:off x="4857024" y="1436693"/>
            <a:ext cx="2500526" cy="3667171"/>
            <a:chOff x="8099434" y="2121217"/>
            <a:chExt cx="1322400" cy="1878000"/>
          </a:xfrm>
        </p:grpSpPr>
        <p:sp>
          <p:nvSpPr>
            <p:cNvPr id="151" name="Google Shape;151;g5f2fbadee2_0_189"/>
            <p:cNvSpPr/>
            <p:nvPr/>
          </p:nvSpPr>
          <p:spPr>
            <a:xfrm>
              <a:off x="8099434" y="2121217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5f2fbadee2_0_189"/>
            <p:cNvSpPr/>
            <p:nvPr/>
          </p:nvSpPr>
          <p:spPr>
            <a:xfrm>
              <a:off x="8107371" y="2127567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5f2fbadee2_0_189"/>
            <p:cNvSpPr/>
            <p:nvPr/>
          </p:nvSpPr>
          <p:spPr>
            <a:xfrm>
              <a:off x="8748721" y="2197417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5f2fbadee2_0_189"/>
            <p:cNvSpPr/>
            <p:nvPr/>
          </p:nvSpPr>
          <p:spPr>
            <a:xfrm>
              <a:off x="8748721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5f2fbadee2_0_189"/>
            <p:cNvSpPr/>
            <p:nvPr/>
          </p:nvSpPr>
          <p:spPr>
            <a:xfrm>
              <a:off x="8753484" y="2200592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5f2fbadee2_0_189"/>
            <p:cNvSpPr/>
            <p:nvPr/>
          </p:nvSpPr>
          <p:spPr>
            <a:xfrm>
              <a:off x="8756659" y="2203767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5f2fbadee2_0_189"/>
            <p:cNvSpPr/>
            <p:nvPr/>
          </p:nvSpPr>
          <p:spPr>
            <a:xfrm>
              <a:off x="8759834" y="2206942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5f2fbadee2_0_189"/>
            <p:cNvSpPr/>
            <p:nvPr/>
          </p:nvSpPr>
          <p:spPr>
            <a:xfrm>
              <a:off x="8723321" y="2203767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5f2fbadee2_0_189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5f2fbadee2_0_189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5f2fbadee2_0_189"/>
            <p:cNvSpPr/>
            <p:nvPr/>
          </p:nvSpPr>
          <p:spPr>
            <a:xfrm>
              <a:off x="8712209" y="3865880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5f2fbadee2_0_189"/>
            <p:cNvSpPr/>
            <p:nvPr/>
          </p:nvSpPr>
          <p:spPr>
            <a:xfrm>
              <a:off x="8736021" y="3889692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5f2fbadee2_0_189"/>
          <p:cNvGrpSpPr/>
          <p:nvPr/>
        </p:nvGrpSpPr>
        <p:grpSpPr>
          <a:xfrm flipH="1">
            <a:off x="8009139" y="1449091"/>
            <a:ext cx="2500526" cy="3667171"/>
            <a:chOff x="8099434" y="2121217"/>
            <a:chExt cx="1322400" cy="1878000"/>
          </a:xfrm>
        </p:grpSpPr>
        <p:sp>
          <p:nvSpPr>
            <p:cNvPr id="164" name="Google Shape;164;g5f2fbadee2_0_189"/>
            <p:cNvSpPr/>
            <p:nvPr/>
          </p:nvSpPr>
          <p:spPr>
            <a:xfrm>
              <a:off x="8099434" y="2121217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5f2fbadee2_0_189"/>
            <p:cNvSpPr/>
            <p:nvPr/>
          </p:nvSpPr>
          <p:spPr>
            <a:xfrm>
              <a:off x="8107371" y="2127567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5f2fbadee2_0_189"/>
            <p:cNvSpPr/>
            <p:nvPr/>
          </p:nvSpPr>
          <p:spPr>
            <a:xfrm>
              <a:off x="8748721" y="2197417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5f2fbadee2_0_189"/>
            <p:cNvSpPr/>
            <p:nvPr/>
          </p:nvSpPr>
          <p:spPr>
            <a:xfrm>
              <a:off x="8748721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5f2fbadee2_0_189"/>
            <p:cNvSpPr/>
            <p:nvPr/>
          </p:nvSpPr>
          <p:spPr>
            <a:xfrm>
              <a:off x="8753484" y="2200592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5f2fbadee2_0_189"/>
            <p:cNvSpPr/>
            <p:nvPr/>
          </p:nvSpPr>
          <p:spPr>
            <a:xfrm>
              <a:off x="8756659" y="2203767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5f2fbadee2_0_189"/>
            <p:cNvSpPr/>
            <p:nvPr/>
          </p:nvSpPr>
          <p:spPr>
            <a:xfrm>
              <a:off x="8759834" y="2206942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5f2fbadee2_0_189"/>
            <p:cNvSpPr/>
            <p:nvPr/>
          </p:nvSpPr>
          <p:spPr>
            <a:xfrm>
              <a:off x="8723321" y="2203767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5f2fbadee2_0_189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5f2fbadee2_0_189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5f2fbadee2_0_189"/>
            <p:cNvSpPr/>
            <p:nvPr/>
          </p:nvSpPr>
          <p:spPr>
            <a:xfrm>
              <a:off x="8712209" y="3865880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5f2fbadee2_0_189"/>
            <p:cNvSpPr/>
            <p:nvPr/>
          </p:nvSpPr>
          <p:spPr>
            <a:xfrm>
              <a:off x="8736021" y="3889692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g5f2fbadee2_0_189"/>
          <p:cNvSpPr>
            <a:spLocks noGrp="1"/>
          </p:cNvSpPr>
          <p:nvPr>
            <p:ph type="pic" idx="2"/>
          </p:nvPr>
        </p:nvSpPr>
        <p:spPr>
          <a:xfrm>
            <a:off x="1886857" y="1741905"/>
            <a:ext cx="21912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77" name="Google Shape;177;g5f2fbadee2_0_189"/>
          <p:cNvSpPr>
            <a:spLocks noGrp="1"/>
          </p:cNvSpPr>
          <p:nvPr>
            <p:ph type="pic" idx="3"/>
          </p:nvPr>
        </p:nvSpPr>
        <p:spPr>
          <a:xfrm>
            <a:off x="5013838" y="1741904"/>
            <a:ext cx="21912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78" name="Google Shape;178;g5f2fbadee2_0_189"/>
          <p:cNvSpPr>
            <a:spLocks noGrp="1"/>
          </p:cNvSpPr>
          <p:nvPr>
            <p:ph type="pic" idx="4"/>
          </p:nvPr>
        </p:nvSpPr>
        <p:spPr>
          <a:xfrm>
            <a:off x="8165952" y="1754732"/>
            <a:ext cx="21912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pic>
        <p:nvPicPr>
          <p:cNvPr id="179" name="Google Shape;179;g5f2fbadee2_0_189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9" y="6354373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5f2fbadee2_0_234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081" y="6319539"/>
            <a:ext cx="1286663" cy="22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f2fbadee2_0_236"/>
          <p:cNvSpPr/>
          <p:nvPr/>
        </p:nvSpPr>
        <p:spPr>
          <a:xfrm>
            <a:off x="6082344" y="0"/>
            <a:ext cx="61095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5f2fbadee2_0_236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8" y="6344361"/>
            <a:ext cx="1286797" cy="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f2fbadee2_0_239"/>
          <p:cNvSpPr/>
          <p:nvPr/>
        </p:nvSpPr>
        <p:spPr>
          <a:xfrm>
            <a:off x="0" y="0"/>
            <a:ext cx="12192000" cy="459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5f2fbadee2_0_239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9" y="6354373"/>
            <a:ext cx="12868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f2fbadee2_0_242"/>
          <p:cNvSpPr/>
          <p:nvPr/>
        </p:nvSpPr>
        <p:spPr>
          <a:xfrm>
            <a:off x="0" y="4583016"/>
            <a:ext cx="12192000" cy="22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5f2fbadee2_0_242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6138" y="6344361"/>
            <a:ext cx="1286797" cy="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2fbadee2_0_133"/>
          <p:cNvSpPr txBox="1">
            <a:spLocks noGrp="1"/>
          </p:cNvSpPr>
          <p:nvPr>
            <p:ph type="title"/>
          </p:nvPr>
        </p:nvSpPr>
        <p:spPr>
          <a:xfrm>
            <a:off x="13567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krish\OneDrive\Escritorio\Master%20Data%20Science\TFM\featur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krish\OneDrive\Escritorio\Master%20Data%20Science\TFM\EDA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143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14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53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3" name="Google Shape;197;g5fc8778697_0_165"/>
          <p:cNvSpPr txBox="1"/>
          <p:nvPr/>
        </p:nvSpPr>
        <p:spPr>
          <a:xfrm>
            <a:off x="735053" y="971638"/>
            <a:ext cx="4870918" cy="55812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200" b="1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200" b="1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200" b="1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3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3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s-ES" sz="3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predicción</a:t>
            </a:r>
            <a:r>
              <a:rPr lang="en-US" sz="3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de la nota de un cliente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Presentación de la idea | 7/03/2020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Albert Hinojosa y Krishna Morales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3" name="Picture 10" descr="Resultado de imagen de booking.com logo">
            <a:extLst>
              <a:ext uri="{FF2B5EF4-FFF2-40B4-BE49-F238E27FC236}">
                <a16:creationId xmlns:a16="http://schemas.microsoft.com/office/drawing/2014/main" id="{3E30F08C-A22C-4248-90A1-C9CBCB21F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6" y="1591559"/>
            <a:ext cx="5118971" cy="342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/>
          <p:nvPr/>
        </p:nvSpPr>
        <p:spPr>
          <a:xfrm>
            <a:off x="0" y="0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i="0" u="none" strike="noStrike" cap="none" dirty="0">
                <a:solidFill>
                  <a:schemeClr val="lt1"/>
                </a:solidFill>
              </a:rPr>
              <a:t>Site scrapping</a:t>
            </a:r>
            <a:endParaRPr sz="4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9F5EBD-12A1-4253-A87C-CB555E27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7" y="2848772"/>
            <a:ext cx="5957324" cy="36467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5296CC-FD88-4298-973A-3554F9CB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76" y="1459684"/>
            <a:ext cx="5766561" cy="5096311"/>
          </a:xfrm>
          <a:prstGeom prst="rect">
            <a:avLst/>
          </a:prstGeom>
        </p:spPr>
      </p:pic>
      <p:sp>
        <p:nvSpPr>
          <p:cNvPr id="10" name="Google Shape;276;g4194883871_0_5">
            <a:extLst>
              <a:ext uri="{FF2B5EF4-FFF2-40B4-BE49-F238E27FC236}">
                <a16:creationId xmlns:a16="http://schemas.microsoft.com/office/drawing/2014/main" id="{02B5EF62-871E-4F08-8362-F699850285FF}"/>
              </a:ext>
            </a:extLst>
          </p:cNvPr>
          <p:cNvSpPr txBox="1"/>
          <p:nvPr/>
        </p:nvSpPr>
        <p:spPr>
          <a:xfrm>
            <a:off x="256083" y="1554517"/>
            <a:ext cx="6304108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Obtenemos la URL y recogemos las estrellas, precio medio, servicios  y “landmarks” cercanos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49B37BB-77A9-4196-B65B-1D93F5C2FCA8}"/>
              </a:ext>
            </a:extLst>
          </p:cNvPr>
          <p:cNvSpPr/>
          <p:nvPr/>
        </p:nvSpPr>
        <p:spPr>
          <a:xfrm>
            <a:off x="3347207" y="3076458"/>
            <a:ext cx="394283" cy="2467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37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90;g60d7a121c4_0_67">
            <a:extLst>
              <a:ext uri="{FF2B5EF4-FFF2-40B4-BE49-F238E27FC236}">
                <a16:creationId xmlns:a16="http://schemas.microsoft.com/office/drawing/2014/main" id="{D2D34953-1489-4EBA-BE6C-6FC758BFA057}"/>
              </a:ext>
            </a:extLst>
          </p:cNvPr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lt1"/>
                </a:solidFill>
              </a:rPr>
              <a:t>Otros</a:t>
            </a:r>
          </a:p>
        </p:txBody>
      </p:sp>
      <p:sp>
        <p:nvSpPr>
          <p:cNvPr id="21" name="Google Shape;301;p10">
            <a:extLst>
              <a:ext uri="{FF2B5EF4-FFF2-40B4-BE49-F238E27FC236}">
                <a16:creationId xmlns:a16="http://schemas.microsoft.com/office/drawing/2014/main" id="{78B1C5B7-71AB-4422-A90C-24149ED8CF17}"/>
              </a:ext>
            </a:extLst>
          </p:cNvPr>
          <p:cNvSpPr txBox="1"/>
          <p:nvPr/>
        </p:nvSpPr>
        <p:spPr>
          <a:xfrm>
            <a:off x="103803" y="1968255"/>
            <a:ext cx="11762106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s-ES" sz="2400" dirty="0" err="1">
                <a:solidFill>
                  <a:srgbClr val="20124D"/>
                </a:solidFill>
              </a:rPr>
              <a:t>Landmarks</a:t>
            </a:r>
            <a:r>
              <a:rPr lang="es-ES" sz="2400" dirty="0">
                <a:solidFill>
                  <a:srgbClr val="20124D"/>
                </a:solidFill>
              </a:rPr>
              <a:t> de Flickr o un </a:t>
            </a:r>
            <a:r>
              <a:rPr lang="es-ES" sz="2400" dirty="0" err="1">
                <a:solidFill>
                  <a:srgbClr val="20124D"/>
                </a:solidFill>
              </a:rPr>
              <a:t>altre</a:t>
            </a:r>
            <a:r>
              <a:rPr lang="es-ES" sz="2400" dirty="0">
                <a:solidFill>
                  <a:srgbClr val="20124D"/>
                </a:solidFill>
              </a:rPr>
              <a:t> </a:t>
            </a:r>
            <a:r>
              <a:rPr lang="es-ES" sz="2400" dirty="0" err="1">
                <a:solidFill>
                  <a:srgbClr val="20124D"/>
                </a:solidFill>
              </a:rPr>
              <a:t>lloc</a:t>
            </a:r>
            <a:r>
              <a:rPr lang="es-ES" sz="2400" dirty="0">
                <a:solidFill>
                  <a:srgbClr val="20124D"/>
                </a:solidFill>
              </a:rPr>
              <a:t>?</a:t>
            </a:r>
          </a:p>
          <a:p>
            <a:pPr marL="457200"/>
            <a:endParaRPr lang="es-ES" sz="2400" dirty="0">
              <a:solidFill>
                <a:srgbClr val="20124D"/>
              </a:solidFill>
            </a:endParaRPr>
          </a:p>
          <a:p>
            <a:pPr marL="457200"/>
            <a:r>
              <a:rPr lang="es-ES" sz="2400" dirty="0">
                <a:solidFill>
                  <a:srgbClr val="20124D"/>
                </a:solidFill>
              </a:rPr>
              <a:t>Nacionalidades  &lt;&lt;&lt; </a:t>
            </a:r>
            <a:r>
              <a:rPr lang="es-ES" sz="2400" dirty="0" err="1">
                <a:solidFill>
                  <a:srgbClr val="20124D"/>
                </a:solidFill>
              </a:rPr>
              <a:t>potser</a:t>
            </a:r>
            <a:r>
              <a:rPr lang="es-ES" sz="2400" dirty="0">
                <a:solidFill>
                  <a:srgbClr val="20124D"/>
                </a:solidFill>
              </a:rPr>
              <a:t> tambe </a:t>
            </a:r>
            <a:r>
              <a:rPr lang="es-ES" sz="2400" dirty="0" err="1">
                <a:solidFill>
                  <a:srgbClr val="20124D"/>
                </a:solidFill>
              </a:rPr>
              <a:t>podem</a:t>
            </a:r>
            <a:r>
              <a:rPr lang="es-ES" sz="2400" dirty="0">
                <a:solidFill>
                  <a:srgbClr val="20124D"/>
                </a:solidFill>
              </a:rPr>
              <a:t> posar </a:t>
            </a:r>
            <a:r>
              <a:rPr lang="es-ES" sz="2400" dirty="0" err="1">
                <a:solidFill>
                  <a:srgbClr val="20124D"/>
                </a:solidFill>
              </a:rPr>
              <a:t>informacio</a:t>
            </a:r>
            <a:r>
              <a:rPr lang="es-ES" sz="2400" dirty="0">
                <a:solidFill>
                  <a:srgbClr val="20124D"/>
                </a:solidFill>
              </a:rPr>
              <a:t> económica </a:t>
            </a:r>
            <a:r>
              <a:rPr lang="es-ES" sz="2400" dirty="0" err="1">
                <a:solidFill>
                  <a:srgbClr val="20124D"/>
                </a:solidFill>
              </a:rPr>
              <a:t>dels</a:t>
            </a:r>
            <a:r>
              <a:rPr lang="es-ES" sz="2400" dirty="0">
                <a:solidFill>
                  <a:srgbClr val="20124D"/>
                </a:solidFill>
              </a:rPr>
              <a:t> </a:t>
            </a:r>
            <a:r>
              <a:rPr lang="es-ES" sz="2400" dirty="0" err="1">
                <a:solidFill>
                  <a:srgbClr val="20124D"/>
                </a:solidFill>
              </a:rPr>
              <a:t>paisos</a:t>
            </a:r>
            <a:r>
              <a:rPr lang="es-ES" sz="2400" dirty="0">
                <a:solidFill>
                  <a:srgbClr val="20124D"/>
                </a:solidFill>
              </a:rPr>
              <a:t> </a:t>
            </a:r>
            <a:r>
              <a:rPr lang="es-ES" sz="2400" dirty="0" err="1">
                <a:solidFill>
                  <a:srgbClr val="20124D"/>
                </a:solidFill>
              </a:rPr>
              <a:t>d’origen</a:t>
            </a:r>
            <a:r>
              <a:rPr lang="es-ES" sz="2400" dirty="0">
                <a:solidFill>
                  <a:srgbClr val="20124D"/>
                </a:solidFill>
              </a:rPr>
              <a:t>? </a:t>
            </a:r>
            <a:r>
              <a:rPr lang="es-ES" sz="2400" dirty="0" err="1">
                <a:solidFill>
                  <a:srgbClr val="20124D"/>
                </a:solidFill>
              </a:rPr>
              <a:t>Potser</a:t>
            </a:r>
            <a:r>
              <a:rPr lang="es-ES" sz="2400" dirty="0">
                <a:solidFill>
                  <a:srgbClr val="20124D"/>
                </a:solidFill>
              </a:rPr>
              <a:t> es </a:t>
            </a:r>
            <a:r>
              <a:rPr lang="es-ES" sz="2400" dirty="0" err="1">
                <a:solidFill>
                  <a:srgbClr val="20124D"/>
                </a:solidFill>
              </a:rPr>
              <a:t>massa</a:t>
            </a:r>
            <a:r>
              <a:rPr lang="es-ES" sz="2400" dirty="0">
                <a:solidFill>
                  <a:srgbClr val="20124D"/>
                </a:solidFill>
              </a:rPr>
              <a:t> sensible i </a:t>
            </a:r>
            <a:r>
              <a:rPr lang="es-ES" sz="2400" dirty="0" err="1">
                <a:solidFill>
                  <a:srgbClr val="20124D"/>
                </a:solidFill>
              </a:rPr>
              <a:t>poc</a:t>
            </a:r>
            <a:r>
              <a:rPr lang="es-ES" sz="2400" dirty="0">
                <a:solidFill>
                  <a:srgbClr val="20124D"/>
                </a:solidFill>
              </a:rPr>
              <a:t> </a:t>
            </a:r>
            <a:r>
              <a:rPr lang="es-ES" sz="2400" dirty="0" err="1">
                <a:solidFill>
                  <a:srgbClr val="20124D"/>
                </a:solidFill>
              </a:rPr>
              <a:t>etic</a:t>
            </a:r>
            <a:endParaRPr lang="es-ES" sz="2400" dirty="0">
              <a:solidFill>
                <a:srgbClr val="20124D"/>
              </a:solidFill>
            </a:endParaRPr>
          </a:p>
          <a:p>
            <a:pPr marL="457200"/>
            <a:endParaRPr lang="es-ES" sz="2400" dirty="0">
              <a:solidFill>
                <a:srgbClr val="20124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4CB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20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194883871_0_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5" name="Google Shape;275;g419488387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2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4194883871_0_5"/>
          <p:cNvSpPr txBox="1"/>
          <p:nvPr/>
        </p:nvSpPr>
        <p:spPr>
          <a:xfrm>
            <a:off x="183700" y="5440925"/>
            <a:ext cx="8143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Análisis de los datos</a:t>
            </a:r>
            <a:endParaRPr sz="6000" b="1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64d13458_0_47"/>
          <p:cNvSpPr txBox="1"/>
          <p:nvPr/>
        </p:nvSpPr>
        <p:spPr>
          <a:xfrm>
            <a:off x="2939700" y="2825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267" name="Google Shape;267;g6264d13458_0_47"/>
          <p:cNvSpPr txBox="1"/>
          <p:nvPr/>
        </p:nvSpPr>
        <p:spPr>
          <a:xfrm>
            <a:off x="761010" y="1627925"/>
            <a:ext cx="3149604" cy="510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>
              <a:buClr>
                <a:srgbClr val="20124D"/>
              </a:buClr>
              <a:buSzPts val="2200"/>
            </a:pPr>
            <a:r>
              <a:rPr lang="es-ES" sz="1800" b="1" dirty="0">
                <a:solidFill>
                  <a:srgbClr val="20124D"/>
                </a:solidFill>
              </a:rPr>
              <a:t>RESERVAS</a:t>
            </a:r>
          </a:p>
          <a:p>
            <a:pPr marL="88900" lvl="0">
              <a:buClr>
                <a:srgbClr val="20124D"/>
              </a:buClr>
              <a:buSzPts val="2200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Tipo de habitación: doble, individual..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Noches alojadas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Fecha de estancia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Ciudad/País de destino</a:t>
            </a: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Precio  de la reserva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endParaRPr dirty="0">
              <a:solidFill>
                <a:srgbClr val="20124D"/>
              </a:solidFill>
            </a:endParaRPr>
          </a:p>
        </p:txBody>
      </p:sp>
      <p:sp>
        <p:nvSpPr>
          <p:cNvPr id="268" name="Google Shape;268;g6264d13458_0_47"/>
          <p:cNvSpPr/>
          <p:nvPr/>
        </p:nvSpPr>
        <p:spPr>
          <a:xfrm>
            <a:off x="0" y="-7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i="0" u="none" strike="noStrike" cap="none" dirty="0">
                <a:solidFill>
                  <a:srgbClr val="FFFFFF"/>
                </a:solidFill>
              </a:rPr>
              <a:t>FASE 1: Variables</a:t>
            </a:r>
            <a:endParaRPr sz="4800" b="1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8" name="Google Shape;267;g6264d13458_0_47">
            <a:extLst>
              <a:ext uri="{FF2B5EF4-FFF2-40B4-BE49-F238E27FC236}">
                <a16:creationId xmlns:a16="http://schemas.microsoft.com/office/drawing/2014/main" id="{C71CFFAF-C11F-4551-9B20-217947FDA5EC}"/>
              </a:ext>
            </a:extLst>
          </p:cNvPr>
          <p:cNvSpPr txBox="1"/>
          <p:nvPr/>
        </p:nvSpPr>
        <p:spPr>
          <a:xfrm>
            <a:off x="4789476" y="1627925"/>
            <a:ext cx="3149604" cy="510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>
              <a:buClr>
                <a:srgbClr val="20124D"/>
              </a:buClr>
              <a:buSzPts val="2200"/>
            </a:pPr>
            <a:r>
              <a:rPr lang="es-ES" sz="1800" b="1" dirty="0">
                <a:solidFill>
                  <a:srgbClr val="20124D"/>
                </a:solidFill>
              </a:rPr>
              <a:t>CLIENTES</a:t>
            </a:r>
          </a:p>
          <a:p>
            <a:pPr marL="88900" lvl="0">
              <a:buClr>
                <a:srgbClr val="20124D"/>
              </a:buClr>
              <a:buSzPts val="2200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Origen del cliente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Tipo de cliente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Razón del viaje: Ocio o negocio</a:t>
            </a: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Numero de opiniones previas del cliente</a:t>
            </a:r>
          </a:p>
          <a:p>
            <a:pPr marL="88900" lvl="0">
              <a:buClr>
                <a:srgbClr val="20124D"/>
              </a:buClr>
              <a:buSzPts val="2200"/>
            </a:pPr>
            <a:endParaRPr lang="es-ES" sz="1800" dirty="0">
              <a:solidFill>
                <a:schemeClr val="bg1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endParaRPr dirty="0">
              <a:solidFill>
                <a:srgbClr val="20124D"/>
              </a:solidFill>
            </a:endParaRPr>
          </a:p>
        </p:txBody>
      </p:sp>
      <p:sp>
        <p:nvSpPr>
          <p:cNvPr id="9" name="Google Shape;267;g6264d13458_0_47">
            <a:extLst>
              <a:ext uri="{FF2B5EF4-FFF2-40B4-BE49-F238E27FC236}">
                <a16:creationId xmlns:a16="http://schemas.microsoft.com/office/drawing/2014/main" id="{78098E28-CC01-4FBF-A4CA-0D35E0555280}"/>
              </a:ext>
            </a:extLst>
          </p:cNvPr>
          <p:cNvSpPr txBox="1"/>
          <p:nvPr/>
        </p:nvSpPr>
        <p:spPr>
          <a:xfrm>
            <a:off x="8635020" y="1627925"/>
            <a:ext cx="3149604" cy="510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>
              <a:buClr>
                <a:srgbClr val="20124D"/>
              </a:buClr>
              <a:buSzPts val="2200"/>
            </a:pPr>
            <a:r>
              <a:rPr lang="es-ES" sz="1800" b="1" dirty="0">
                <a:solidFill>
                  <a:srgbClr val="20124D"/>
                </a:solidFill>
              </a:rPr>
              <a:t>ESTABLECIMIENTOS</a:t>
            </a:r>
          </a:p>
          <a:p>
            <a:pPr marL="88900" lvl="0">
              <a:buClr>
                <a:srgbClr val="20124D"/>
              </a:buClr>
              <a:buSzPts val="2200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Estrellas y servicios del cliente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Nota media del establecimiento 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Dispositivo móvil utilizado para opinar 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Media de comentarios positivos y negativos </a:t>
            </a:r>
          </a:p>
          <a:p>
            <a:pPr marL="88900" lvl="0">
              <a:buClr>
                <a:srgbClr val="20124D"/>
              </a:buClr>
              <a:buSzPts val="2200"/>
            </a:pPr>
            <a:r>
              <a:rPr lang="es-ES" sz="1800" dirty="0">
                <a:solidFill>
                  <a:srgbClr val="20124D"/>
                </a:solidFill>
              </a:rPr>
              <a:t>      del establecimiento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endParaRPr dirty="0">
              <a:solidFill>
                <a:srgbClr val="20124D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77FC736E-5BF6-4682-AA85-CEAC0F86F6CD}"/>
              </a:ext>
            </a:extLst>
          </p:cNvPr>
          <p:cNvCxnSpPr/>
          <p:nvPr/>
        </p:nvCxnSpPr>
        <p:spPr>
          <a:xfrm flipH="1">
            <a:off x="6386732" y="4276578"/>
            <a:ext cx="2658794" cy="80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Notebooks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76;g4194883871_0_5">
            <a:extLst>
              <a:ext uri="{FF2B5EF4-FFF2-40B4-BE49-F238E27FC236}">
                <a16:creationId xmlns:a16="http://schemas.microsoft.com/office/drawing/2014/main" id="{6BFEBF98-F2C0-4169-B81D-1CC67258C695}"/>
              </a:ext>
            </a:extLst>
          </p:cNvPr>
          <p:cNvSpPr txBox="1"/>
          <p:nvPr/>
        </p:nvSpPr>
        <p:spPr>
          <a:xfrm>
            <a:off x="-232249" y="3210247"/>
            <a:ext cx="5413871" cy="158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>
            <a:hlinkClick r:id="rId3"/>
            <a:extLst>
              <a:ext uri="{FF2B5EF4-FFF2-40B4-BE49-F238E27FC236}">
                <a16:creationId xmlns:a16="http://schemas.microsoft.com/office/drawing/2014/main" id="{D5BB766C-42AE-4B0B-A43C-30ADC97A4022}"/>
              </a:ext>
            </a:extLst>
          </p:cNvPr>
          <p:cNvSpPr/>
          <p:nvPr/>
        </p:nvSpPr>
        <p:spPr>
          <a:xfrm>
            <a:off x="1276231" y="2448610"/>
            <a:ext cx="4432251" cy="334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Preparación de los datos</a:t>
            </a:r>
          </a:p>
        </p:txBody>
      </p:sp>
      <p:sp>
        <p:nvSpPr>
          <p:cNvPr id="12" name="Rectángulo 11">
            <a:hlinkClick r:id="rId4"/>
            <a:extLst>
              <a:ext uri="{FF2B5EF4-FFF2-40B4-BE49-F238E27FC236}">
                <a16:creationId xmlns:a16="http://schemas.microsoft.com/office/drawing/2014/main" id="{26DC8961-C3EA-401F-8620-F4B039D34D6F}"/>
              </a:ext>
            </a:extLst>
          </p:cNvPr>
          <p:cNvSpPr/>
          <p:nvPr/>
        </p:nvSpPr>
        <p:spPr>
          <a:xfrm>
            <a:off x="6580233" y="2448610"/>
            <a:ext cx="4432251" cy="33479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002060"/>
                </a:solidFill>
              </a:rPr>
              <a:t>Análisis </a:t>
            </a:r>
          </a:p>
          <a:p>
            <a:pPr algn="ctr"/>
            <a:r>
              <a:rPr lang="es-ES" sz="5400" dirty="0">
                <a:solidFill>
                  <a:srgbClr val="002060"/>
                </a:solidFill>
              </a:rPr>
              <a:t>del dataset</a:t>
            </a:r>
          </a:p>
        </p:txBody>
      </p:sp>
    </p:spTree>
    <p:extLst>
      <p:ext uri="{BB962C8B-B14F-4D97-AF65-F5344CB8AC3E}">
        <p14:creationId xmlns:p14="http://schemas.microsoft.com/office/powerpoint/2010/main" val="374213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Desagregado de datos clave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76;g4194883871_0_5">
            <a:extLst>
              <a:ext uri="{FF2B5EF4-FFF2-40B4-BE49-F238E27FC236}">
                <a16:creationId xmlns:a16="http://schemas.microsoft.com/office/drawing/2014/main" id="{6BFEBF98-F2C0-4169-B81D-1CC67258C695}"/>
              </a:ext>
            </a:extLst>
          </p:cNvPr>
          <p:cNvSpPr txBox="1"/>
          <p:nvPr/>
        </p:nvSpPr>
        <p:spPr>
          <a:xfrm>
            <a:off x="506304" y="2419765"/>
            <a:ext cx="5413871" cy="158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DCA964-F6E4-4DEE-8217-CAA3714E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3" y="3210250"/>
            <a:ext cx="5067300" cy="32670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AB0DDF0-A2D3-4575-B584-6C2BBA5F6E4C}"/>
              </a:ext>
            </a:extLst>
          </p:cNvPr>
          <p:cNvSpPr/>
          <p:nvPr/>
        </p:nvSpPr>
        <p:spPr>
          <a:xfrm>
            <a:off x="458423" y="1515549"/>
            <a:ext cx="546175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Tags: </a:t>
            </a:r>
            <a:r>
              <a:rPr lang="es-ES" sz="2400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motivo del viaje, tipo de habitación, </a:t>
            </a:r>
          </a:p>
          <a:p>
            <a:r>
              <a:rPr lang="es-ES" sz="2400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dispositivo, noches alojadas</a:t>
            </a:r>
          </a:p>
          <a:p>
            <a:endParaRPr lang="es-ES" sz="2400" dirty="0">
              <a:solidFill>
                <a:srgbClr val="20124D"/>
              </a:solidFill>
              <a:latin typeface="Calibri"/>
              <a:cs typeface="Calibri"/>
              <a:sym typeface="Calibri"/>
            </a:endParaRPr>
          </a:p>
          <a:p>
            <a:r>
              <a:rPr lang="es-ES" sz="24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Hotel_Address: </a:t>
            </a:r>
            <a:r>
              <a:rPr lang="es-ES" sz="2400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dirección, ciudad y país </a:t>
            </a:r>
          </a:p>
          <a:p>
            <a:endParaRPr lang="es-ES" sz="2400" dirty="0">
              <a:solidFill>
                <a:srgbClr val="20124D"/>
              </a:solidFill>
              <a:latin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A5159E7-B56E-4469-B082-31943720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30" y="1693125"/>
            <a:ext cx="6086596" cy="50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467853" y="293925"/>
            <a:ext cx="8987897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Inserción de nuevas variables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76;g4194883871_0_5">
            <a:extLst>
              <a:ext uri="{FF2B5EF4-FFF2-40B4-BE49-F238E27FC236}">
                <a16:creationId xmlns:a16="http://schemas.microsoft.com/office/drawing/2014/main" id="{6BFEBF98-F2C0-4169-B81D-1CC67258C695}"/>
              </a:ext>
            </a:extLst>
          </p:cNvPr>
          <p:cNvSpPr txBox="1"/>
          <p:nvPr/>
        </p:nvSpPr>
        <p:spPr>
          <a:xfrm>
            <a:off x="301603" y="3194720"/>
            <a:ext cx="3691555" cy="158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Site Scrapping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Estrellas, precios y servicios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CA390B-D83E-48C5-9DDF-EC1D0F2E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95" y="1722002"/>
            <a:ext cx="7422947" cy="49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96E51-49CC-4203-8341-4A3F8D12A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Exemple</a:t>
            </a:r>
            <a:r>
              <a:rPr lang="es-ES" dirty="0"/>
              <a:t> de </a:t>
            </a:r>
            <a:r>
              <a:rPr lang="es-ES" dirty="0" err="1"/>
              <a:t>informacio</a:t>
            </a:r>
            <a:r>
              <a:rPr lang="es-ES" dirty="0"/>
              <a:t> </a:t>
            </a:r>
            <a:r>
              <a:rPr lang="es-ES" dirty="0" err="1"/>
              <a:t>extreta</a:t>
            </a:r>
            <a:r>
              <a:rPr lang="es-ES" dirty="0"/>
              <a:t> del </a:t>
            </a:r>
            <a:r>
              <a:rPr lang="es-ES" dirty="0" err="1"/>
              <a:t>scraping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EB0B4E-1951-412E-A9F6-7409FF7A7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Explorando tendencias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B24C89-8BB1-46FD-9106-8DE4ABAF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6448"/>
            <a:ext cx="5948252" cy="39826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A53AA7-6BDE-4A4D-9EFA-E80C6AC6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52" y="2466448"/>
            <a:ext cx="6145294" cy="3834832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FCFED67D-2B12-4C20-A14C-7F0E31EC4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002" y="1467907"/>
            <a:ext cx="4659190" cy="930725"/>
          </a:xfrm>
        </p:spPr>
        <p:txBody>
          <a:bodyPr/>
          <a:lstStyle/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La nota es peor en temporada baja </a:t>
            </a:r>
          </a:p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debido al aumento del precio</a:t>
            </a:r>
          </a:p>
          <a:p>
            <a:pPr algn="l">
              <a:buFontTx/>
              <a:buChar char="-"/>
            </a:pPr>
            <a:endParaRPr lang="es-ES" dirty="0">
              <a:solidFill>
                <a:srgbClr val="20124D"/>
              </a:solidFill>
            </a:endParaRPr>
          </a:p>
          <a:p>
            <a:pPr algn="l">
              <a:buFontTx/>
              <a:buChar char="-"/>
            </a:pPr>
            <a:endParaRPr lang="es-ES" dirty="0"/>
          </a:p>
          <a:p>
            <a:endParaRPr lang="es-ES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705CCF4-369A-47DB-A51A-1BF4482F60A6}"/>
              </a:ext>
            </a:extLst>
          </p:cNvPr>
          <p:cNvSpPr txBox="1">
            <a:spLocks/>
          </p:cNvSpPr>
          <p:nvPr/>
        </p:nvSpPr>
        <p:spPr>
          <a:xfrm>
            <a:off x="7101254" y="1467907"/>
            <a:ext cx="4659190" cy="9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Las notas más bajas tienen </a:t>
            </a:r>
          </a:p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más palabras negativas</a:t>
            </a:r>
          </a:p>
          <a:p>
            <a:pPr algn="l">
              <a:buFontTx/>
              <a:buChar char="-"/>
            </a:pPr>
            <a:endParaRPr lang="es-ES" dirty="0">
              <a:solidFill>
                <a:srgbClr val="20124D"/>
              </a:solidFill>
            </a:endParaRPr>
          </a:p>
          <a:p>
            <a:pPr algn="l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72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bg1"/>
                </a:solidFill>
              </a:rPr>
              <a:t>Explorando tendencias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CFED67D-2B12-4C20-A14C-7F0E31EC4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002" y="1467907"/>
            <a:ext cx="10196956" cy="930725"/>
          </a:xfrm>
        </p:spPr>
        <p:txBody>
          <a:bodyPr/>
          <a:lstStyle/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Vemos en color azul los países del mundo que dan peores notas penalizando. Los clientes de estos países penalizan mucho más a los establecimientos.</a:t>
            </a:r>
          </a:p>
          <a:p>
            <a:pPr algn="l">
              <a:buFontTx/>
              <a:buChar char="-"/>
            </a:pPr>
            <a:endParaRPr lang="es-ES" dirty="0">
              <a:solidFill>
                <a:srgbClr val="20124D"/>
              </a:solidFill>
            </a:endParaRPr>
          </a:p>
          <a:p>
            <a:pPr algn="l">
              <a:buFontTx/>
              <a:buChar char="-"/>
            </a:pPr>
            <a:endParaRPr lang="es-ES" dirty="0"/>
          </a:p>
          <a:p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599270-A123-45E8-AC3E-36130108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50" y="2605840"/>
            <a:ext cx="7896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1bcce9751_1_0"/>
          <p:cNvSpPr/>
          <p:nvPr/>
        </p:nvSpPr>
        <p:spPr>
          <a:xfrm>
            <a:off x="0" y="-13832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dirty="0">
                <a:solidFill>
                  <a:schemeClr val="lt1"/>
                </a:solidFill>
              </a:rPr>
              <a:t>EQUIPO</a:t>
            </a:r>
            <a:endParaRPr sz="4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08" name="Google Shape;208;g41bcce975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374" y="2209498"/>
            <a:ext cx="2548999" cy="31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41bcce9751_1_0"/>
          <p:cNvSpPr txBox="1"/>
          <p:nvPr/>
        </p:nvSpPr>
        <p:spPr>
          <a:xfrm>
            <a:off x="2757789" y="5262126"/>
            <a:ext cx="23262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32232" lvl="0" indent="0" algn="ctr" rtl="0">
              <a:lnSpc>
                <a:spcPct val="115000"/>
              </a:lnSpc>
              <a:spcBef>
                <a:spcPts val="1608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20124D"/>
                </a:solidFill>
              </a:rPr>
              <a:t>Albert Hinojosa</a:t>
            </a:r>
            <a:endParaRPr sz="1800" b="1" dirty="0">
              <a:solidFill>
                <a:srgbClr val="20124D"/>
              </a:solidFill>
            </a:endParaRPr>
          </a:p>
        </p:txBody>
      </p:sp>
      <p:sp>
        <p:nvSpPr>
          <p:cNvPr id="214" name="Google Shape;214;g41bcce9751_1_0"/>
          <p:cNvSpPr txBox="1"/>
          <p:nvPr/>
        </p:nvSpPr>
        <p:spPr>
          <a:xfrm>
            <a:off x="7486179" y="5262126"/>
            <a:ext cx="25491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32232" lvl="0" indent="0" algn="ctr" rtl="0">
              <a:lnSpc>
                <a:spcPct val="115000"/>
              </a:lnSpc>
              <a:spcBef>
                <a:spcPts val="1608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20124D"/>
                </a:solidFill>
              </a:rPr>
              <a:t>Krishna Morales</a:t>
            </a:r>
            <a:endParaRPr sz="1800" b="1" dirty="0">
              <a:solidFill>
                <a:srgbClr val="20124D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D07C3D-7114-4A91-A31C-255221D8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934" y="2308720"/>
            <a:ext cx="2953406" cy="29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bg1"/>
                </a:solidFill>
              </a:rPr>
              <a:t>Explorando tendencias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CFED67D-2B12-4C20-A14C-7F0E31EC4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076" y="1647344"/>
            <a:ext cx="5772629" cy="1222822"/>
          </a:xfrm>
          <a:noFill/>
        </p:spPr>
        <p:txBody>
          <a:bodyPr/>
          <a:lstStyle/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Barcelona y Viena están entre las </a:t>
            </a:r>
          </a:p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preferidas para la mayoría de clientes. </a:t>
            </a:r>
          </a:p>
          <a:p>
            <a:pPr algn="l">
              <a:buFontTx/>
              <a:buChar char="-"/>
            </a:pPr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9A18A3-D482-40BF-934A-9BB7DD75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5" y="2893454"/>
            <a:ext cx="7772399" cy="34719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966CA51-4D18-4E1F-9427-DCC814928F82}"/>
              </a:ext>
            </a:extLst>
          </p:cNvPr>
          <p:cNvSpPr/>
          <p:nvPr/>
        </p:nvSpPr>
        <p:spPr>
          <a:xfrm>
            <a:off x="7539276" y="1693125"/>
            <a:ext cx="4567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"/>
            <a:r>
              <a:rPr lang="es-ES" sz="2400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Las parejas son los clientes más satisfechos y el individual el que menos</a:t>
            </a:r>
            <a:r>
              <a:rPr lang="es-ES" dirty="0">
                <a:solidFill>
                  <a:srgbClr val="20124D"/>
                </a:solidFill>
              </a:rPr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2CA963-2E40-4FBC-8468-16FD750C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27" y="2893454"/>
            <a:ext cx="4068155" cy="30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1736250" y="293925"/>
            <a:ext cx="871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Explorando tendencias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DFEC700-467E-4D21-A762-1CE09E91B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947" y="1867796"/>
            <a:ext cx="5317959" cy="1269023"/>
          </a:xfrm>
        </p:spPr>
        <p:txBody>
          <a:bodyPr/>
          <a:lstStyle/>
          <a:p>
            <a:pPr marL="50800" indent="0" algn="l"/>
            <a:r>
              <a:rPr lang="es-ES" dirty="0">
                <a:solidFill>
                  <a:srgbClr val="20124D"/>
                </a:solidFill>
              </a:rPr>
              <a:t>La gente que duerme más noches tiende a opinar más bajo.</a:t>
            </a:r>
          </a:p>
          <a:p>
            <a:pPr algn="l">
              <a:buFontTx/>
              <a:buChar char="-"/>
            </a:pPr>
            <a:endParaRPr lang="es-ES" dirty="0">
              <a:solidFill>
                <a:srgbClr val="20124D"/>
              </a:solidFill>
            </a:endParaRPr>
          </a:p>
          <a:p>
            <a:pPr algn="l">
              <a:buFontTx/>
              <a:buChar char="-"/>
            </a:pPr>
            <a:endParaRPr lang="es-ES" dirty="0"/>
          </a:p>
          <a:p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2F3E64-ED2C-479B-8070-9D3AAD0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1" y="2964740"/>
            <a:ext cx="6372225" cy="32861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4812C9E-D64F-4CF2-B445-0869DFACFFB6}"/>
              </a:ext>
            </a:extLst>
          </p:cNvPr>
          <p:cNvSpPr/>
          <p:nvPr/>
        </p:nvSpPr>
        <p:spPr>
          <a:xfrm>
            <a:off x="6444914" y="1882729"/>
            <a:ext cx="57470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En cualquier destino, la gente que viaja por</a:t>
            </a:r>
          </a:p>
          <a:p>
            <a:r>
              <a:rPr lang="es-ES" sz="2400" dirty="0">
                <a:solidFill>
                  <a:srgbClr val="20124D"/>
                </a:solidFill>
                <a:latin typeface="Calibri"/>
                <a:cs typeface="Calibri"/>
                <a:sym typeface="Calibri"/>
              </a:rPr>
              <a:t> negocios valora peor que el cliente de ocio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75CFB9-D33B-434E-A1AD-D4645DBF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556" y="2984765"/>
            <a:ext cx="5321802" cy="14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7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60d7a121c4_0_51"/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60d7a121c4_0_51"/>
          <p:cNvSpPr txBox="1"/>
          <p:nvPr/>
        </p:nvSpPr>
        <p:spPr>
          <a:xfrm>
            <a:off x="-746620" y="293925"/>
            <a:ext cx="13615331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-ES" sz="4800" b="1" dirty="0">
                <a:solidFill>
                  <a:schemeClr val="bg1"/>
                </a:solidFill>
              </a:rPr>
              <a:t>Explorando tendencias</a:t>
            </a:r>
            <a:endParaRPr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7;g6264d13458_0_47">
            <a:extLst>
              <a:ext uri="{FF2B5EF4-FFF2-40B4-BE49-F238E27FC236}">
                <a16:creationId xmlns:a16="http://schemas.microsoft.com/office/drawing/2014/main" id="{C2118F5D-745C-467F-8FBA-E84085E352C0}"/>
              </a:ext>
            </a:extLst>
          </p:cNvPr>
          <p:cNvSpPr txBox="1"/>
          <p:nvPr/>
        </p:nvSpPr>
        <p:spPr>
          <a:xfrm>
            <a:off x="8461807" y="2186792"/>
            <a:ext cx="3149604" cy="303613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La nota media del establecimiento y  la diferencia entre esta y  la que da el cliente </a:t>
            </a:r>
            <a:r>
              <a:rPr lang="es-ES" sz="1800" dirty="0">
                <a:solidFill>
                  <a:srgbClr val="FF0000"/>
                </a:solidFill>
              </a:rPr>
              <a:t>siguen una distribución normal</a:t>
            </a:r>
            <a:r>
              <a:rPr lang="es-ES" sz="1800" dirty="0">
                <a:solidFill>
                  <a:srgbClr val="20124D"/>
                </a:solidFill>
              </a:rPr>
              <a:t>.</a:t>
            </a: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1800" dirty="0">
                <a:solidFill>
                  <a:srgbClr val="20124D"/>
                </a:solidFill>
              </a:rPr>
              <a:t>Las notas se concentran entre 8 y 10</a:t>
            </a: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pPr marL="88900" lvl="0">
              <a:buClr>
                <a:srgbClr val="20124D"/>
              </a:buClr>
              <a:buSzPts val="2200"/>
            </a:pPr>
            <a:endParaRPr lang="es-ES" sz="1800" dirty="0">
              <a:solidFill>
                <a:schemeClr val="bg1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endParaRPr lang="es-ES" sz="1800" dirty="0">
              <a:solidFill>
                <a:srgbClr val="20124D"/>
              </a:solidFill>
            </a:endParaRPr>
          </a:p>
          <a:p>
            <a:endParaRPr dirty="0">
              <a:solidFill>
                <a:srgbClr val="20124D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0A0764-321D-44C5-8949-DE943324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9" y="1428906"/>
            <a:ext cx="7553325" cy="52768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94CE8BA-8846-4B0C-A6F9-CC534CDDE19A}"/>
              </a:ext>
            </a:extLst>
          </p:cNvPr>
          <p:cNvSpPr/>
          <p:nvPr/>
        </p:nvSpPr>
        <p:spPr>
          <a:xfrm>
            <a:off x="3104147" y="1400093"/>
            <a:ext cx="5029767" cy="139920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933B970-6A2D-4C96-B056-CD9A35749C3A}"/>
              </a:ext>
            </a:extLst>
          </p:cNvPr>
          <p:cNvSpPr/>
          <p:nvPr/>
        </p:nvSpPr>
        <p:spPr>
          <a:xfrm>
            <a:off x="8778240" y="5020197"/>
            <a:ext cx="3149604" cy="15438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No em sembla una normal. </a:t>
            </a:r>
            <a:r>
              <a:rPr lang="es-ES" sz="1600" dirty="0" err="1">
                <a:solidFill>
                  <a:srgbClr val="FF0000"/>
                </a:solidFill>
              </a:rPr>
              <a:t>hauriem</a:t>
            </a:r>
            <a:r>
              <a:rPr lang="es-ES" sz="1600" dirty="0">
                <a:solidFill>
                  <a:srgbClr val="FF0000"/>
                </a:solidFill>
              </a:rPr>
              <a:t> de confirmar </a:t>
            </a:r>
            <a:r>
              <a:rPr lang="es-ES" sz="1600" dirty="0" err="1">
                <a:solidFill>
                  <a:srgbClr val="FF0000"/>
                </a:solidFill>
              </a:rPr>
              <a:t>amb</a:t>
            </a:r>
            <a:r>
              <a:rPr lang="es-ES" sz="1600" dirty="0">
                <a:solidFill>
                  <a:srgbClr val="FF0000"/>
                </a:solidFill>
              </a:rPr>
              <a:t> Alberto si per </a:t>
            </a:r>
            <a:r>
              <a:rPr lang="es-ES" sz="1600" dirty="0" err="1">
                <a:solidFill>
                  <a:srgbClr val="FF0000"/>
                </a:solidFill>
              </a:rPr>
              <a:t>fer</a:t>
            </a:r>
            <a:r>
              <a:rPr lang="es-ES" sz="1600" dirty="0">
                <a:solidFill>
                  <a:srgbClr val="FF0000"/>
                </a:solidFill>
              </a:rPr>
              <a:t> el </a:t>
            </a:r>
            <a:r>
              <a:rPr lang="es-ES" sz="1600" dirty="0" err="1">
                <a:solidFill>
                  <a:srgbClr val="FF0000"/>
                </a:solidFill>
              </a:rPr>
              <a:t>model</a:t>
            </a:r>
            <a:r>
              <a:rPr lang="es-ES" sz="1600" dirty="0">
                <a:solidFill>
                  <a:srgbClr val="FF0000"/>
                </a:solidFill>
              </a:rPr>
              <a:t> les </a:t>
            </a:r>
            <a:r>
              <a:rPr lang="es-ES" sz="1600" dirty="0" err="1">
                <a:solidFill>
                  <a:srgbClr val="FF0000"/>
                </a:solidFill>
              </a:rPr>
              <a:t>dades</a:t>
            </a:r>
            <a:r>
              <a:rPr lang="es-ES" sz="1600" dirty="0">
                <a:solidFill>
                  <a:srgbClr val="FF0000"/>
                </a:solidFill>
              </a:rPr>
              <a:t> han de ser </a:t>
            </a:r>
            <a:r>
              <a:rPr lang="es-ES" sz="1600" dirty="0" err="1">
                <a:solidFill>
                  <a:srgbClr val="FF0000"/>
                </a:solidFill>
              </a:rPr>
              <a:t>normals</a:t>
            </a:r>
            <a:r>
              <a:rPr lang="es-ES" sz="1600" dirty="0">
                <a:solidFill>
                  <a:srgbClr val="FF0000"/>
                </a:solidFill>
              </a:rPr>
              <a:t> i </a:t>
            </a:r>
            <a:r>
              <a:rPr lang="es-ES" sz="1600" dirty="0" err="1">
                <a:solidFill>
                  <a:srgbClr val="FF0000"/>
                </a:solidFill>
              </a:rPr>
              <a:t>despres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potser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hauriem</a:t>
            </a:r>
            <a:r>
              <a:rPr lang="es-ES" sz="1600" dirty="0">
                <a:solidFill>
                  <a:srgbClr val="FF0000"/>
                </a:solidFill>
              </a:rPr>
              <a:t> de transformar-la</a:t>
            </a:r>
            <a:endParaRPr lang="en-GB" sz="16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A88685B-8A81-4D0C-A2B8-63D3E49FC783}"/>
              </a:ext>
            </a:extLst>
          </p:cNvPr>
          <p:cNvCxnSpPr/>
          <p:nvPr/>
        </p:nvCxnSpPr>
        <p:spPr>
          <a:xfrm flipH="1" flipV="1">
            <a:off x="10311618" y="3784209"/>
            <a:ext cx="1055077" cy="118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0d7a121c4_0_34"/>
          <p:cNvSpPr txBox="1"/>
          <p:nvPr/>
        </p:nvSpPr>
        <p:spPr>
          <a:xfrm>
            <a:off x="3446700" y="239375"/>
            <a:ext cx="5298600" cy="1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dirty="0">
                <a:solidFill>
                  <a:srgbClr val="FFFFFF"/>
                </a:solidFill>
              </a:rPr>
              <a:t>Plan Financiero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60d7a121c4_0_34"/>
          <p:cNvSpPr txBox="1"/>
          <p:nvPr/>
        </p:nvSpPr>
        <p:spPr>
          <a:xfrm>
            <a:off x="1739675" y="4224925"/>
            <a:ext cx="6806400" cy="1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dirty="0">
                <a:solidFill>
                  <a:srgbClr val="FFFFFF"/>
                </a:solidFill>
              </a:rPr>
              <a:t>Plan financiero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60d7a121c4_0_34"/>
          <p:cNvSpPr txBox="1"/>
          <p:nvPr/>
        </p:nvSpPr>
        <p:spPr>
          <a:xfrm>
            <a:off x="3642675" y="0"/>
            <a:ext cx="5849100" cy="1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dirty="0">
                <a:solidFill>
                  <a:srgbClr val="FFFFFF"/>
                </a:solidFill>
              </a:rPr>
              <a:t>PLAN FINANCIERO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60d7a121c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60d7a121c4_0_34"/>
          <p:cNvSpPr txBox="1"/>
          <p:nvPr/>
        </p:nvSpPr>
        <p:spPr>
          <a:xfrm>
            <a:off x="367697" y="4860025"/>
            <a:ext cx="5298600" cy="16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FFFFFF"/>
                </a:solidFill>
              </a:rPr>
              <a:t>Predicción y clasificación</a:t>
            </a:r>
            <a:endParaRPr sz="4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a67af68d_3_167"/>
          <p:cNvSpPr txBox="1"/>
          <p:nvPr/>
        </p:nvSpPr>
        <p:spPr>
          <a:xfrm rot="-1836668">
            <a:off x="1020580" y="3163633"/>
            <a:ext cx="2283941" cy="4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s-ES" sz="2000" b="1" dirty="0">
                <a:solidFill>
                  <a:srgbClr val="FFFFFF"/>
                </a:solidFill>
              </a:rPr>
              <a:t>Precio Medio</a:t>
            </a:r>
            <a:endParaRPr sz="1900" dirty="0"/>
          </a:p>
        </p:txBody>
      </p:sp>
      <p:sp>
        <p:nvSpPr>
          <p:cNvPr id="339" name="Google Shape;339;g5fa67af68d_3_167"/>
          <p:cNvSpPr txBox="1"/>
          <p:nvPr/>
        </p:nvSpPr>
        <p:spPr>
          <a:xfrm rot="1506890">
            <a:off x="1476282" y="5883578"/>
            <a:ext cx="2244931" cy="45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s-ES" sz="2000" b="1" dirty="0">
                <a:solidFill>
                  <a:srgbClr val="FFFFFF"/>
                </a:solidFill>
              </a:rPr>
              <a:t>Sensibilidad</a:t>
            </a:r>
            <a:endParaRPr sz="1900" dirty="0"/>
          </a:p>
        </p:txBody>
      </p:sp>
      <p:sp>
        <p:nvSpPr>
          <p:cNvPr id="340" name="Google Shape;340;g5fa67af68d_3_167"/>
          <p:cNvSpPr txBox="1"/>
          <p:nvPr/>
        </p:nvSpPr>
        <p:spPr>
          <a:xfrm rot="3216372">
            <a:off x="3408869" y="3796627"/>
            <a:ext cx="2551761" cy="4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s-ES" sz="2000" b="1" dirty="0">
                <a:solidFill>
                  <a:srgbClr val="FFFFFF"/>
                </a:solidFill>
              </a:rPr>
              <a:t>Nota media</a:t>
            </a:r>
            <a:endParaRPr sz="1900" dirty="0"/>
          </a:p>
        </p:txBody>
      </p:sp>
      <p:sp>
        <p:nvSpPr>
          <p:cNvPr id="20" name="Google Shape;590;g60d7a121c4_0_67">
            <a:extLst>
              <a:ext uri="{FF2B5EF4-FFF2-40B4-BE49-F238E27FC236}">
                <a16:creationId xmlns:a16="http://schemas.microsoft.com/office/drawing/2014/main" id="{D2D34953-1489-4EBA-BE6C-6FC758BFA057}"/>
              </a:ext>
            </a:extLst>
          </p:cNvPr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lt1"/>
                </a:solidFill>
              </a:rPr>
              <a:t>Fase 1: Random Forest Regression  </a:t>
            </a:r>
          </a:p>
        </p:txBody>
      </p:sp>
      <p:sp>
        <p:nvSpPr>
          <p:cNvPr id="21" name="Google Shape;301;p10">
            <a:extLst>
              <a:ext uri="{FF2B5EF4-FFF2-40B4-BE49-F238E27FC236}">
                <a16:creationId xmlns:a16="http://schemas.microsoft.com/office/drawing/2014/main" id="{78B1C5B7-71AB-4422-A90C-24149ED8CF17}"/>
              </a:ext>
            </a:extLst>
          </p:cNvPr>
          <p:cNvSpPr txBox="1"/>
          <p:nvPr/>
        </p:nvSpPr>
        <p:spPr>
          <a:xfrm>
            <a:off x="812511" y="2122439"/>
            <a:ext cx="9979756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20124D"/>
                </a:solidFill>
              </a:rPr>
              <a:t>Crearemos un modelo de predicción del la nota del cliente utilizando un modelo basado en un Random Forest y utilizando las variables establecidas previamente.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600" dirty="0">
              <a:solidFill>
                <a:srgbClr val="20124D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modelo es supervisado dado que tenemos las Ys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600" dirty="0">
              <a:solidFill>
                <a:srgbClr val="20124D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Para la fase de training utilizaremos datos del primer año y medio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600" dirty="0">
              <a:solidFill>
                <a:srgbClr val="20124D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Para la fase de test el último medio año </a:t>
            </a:r>
            <a:endParaRPr sz="2400" dirty="0">
              <a:solidFill>
                <a:srgbClr val="004CB8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a67af68d_3_167"/>
          <p:cNvSpPr/>
          <p:nvPr/>
        </p:nvSpPr>
        <p:spPr>
          <a:xfrm>
            <a:off x="703812" y="5915840"/>
            <a:ext cx="602700" cy="602400"/>
          </a:xfrm>
          <a:prstGeom prst="ellipse">
            <a:avLst/>
          </a:prstGeom>
          <a:solidFill>
            <a:srgbClr val="69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5fa67af68d_3_167"/>
          <p:cNvSpPr/>
          <p:nvPr/>
        </p:nvSpPr>
        <p:spPr>
          <a:xfrm>
            <a:off x="703812" y="4762423"/>
            <a:ext cx="613200" cy="6129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5fa67af68d_3_167"/>
          <p:cNvSpPr/>
          <p:nvPr/>
        </p:nvSpPr>
        <p:spPr>
          <a:xfrm>
            <a:off x="703812" y="3498843"/>
            <a:ext cx="615860" cy="616800"/>
          </a:xfrm>
          <a:prstGeom prst="ellipse">
            <a:avLst/>
          </a:prstGeom>
          <a:solidFill>
            <a:srgbClr val="B5AA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5fa67af68d_3_167" descr="graph_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102" y="4933156"/>
            <a:ext cx="314623" cy="27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5fa67af68d_3_167" descr="speech2_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55300" y="6047749"/>
            <a:ext cx="299725" cy="3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5fa67af68d_3_167" descr="learn_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350" y="3645782"/>
            <a:ext cx="299268" cy="2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5fa67af68d_3_167"/>
          <p:cNvSpPr txBox="1"/>
          <p:nvPr/>
        </p:nvSpPr>
        <p:spPr>
          <a:xfrm>
            <a:off x="1551746" y="4754326"/>
            <a:ext cx="4907424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20124D"/>
                </a:solidFill>
              </a:rPr>
              <a:t>Cada grupo tendrá una nota asociada.</a:t>
            </a:r>
            <a:endParaRPr sz="2000" dirty="0">
              <a:solidFill>
                <a:srgbClr val="20124D"/>
              </a:solidFill>
            </a:endParaRPr>
          </a:p>
        </p:txBody>
      </p:sp>
      <p:sp>
        <p:nvSpPr>
          <p:cNvPr id="349" name="Google Shape;349;g5fa67af68d_3_167"/>
          <p:cNvSpPr txBox="1"/>
          <p:nvPr/>
        </p:nvSpPr>
        <p:spPr>
          <a:xfrm>
            <a:off x="1551746" y="3510875"/>
            <a:ext cx="10130917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20124D"/>
                </a:solidFill>
              </a:rPr>
              <a:t>Con un modelo de “clustering jerárquico” podremos establecer tipologías de reservas</a:t>
            </a:r>
            <a:endParaRPr sz="2000" dirty="0">
              <a:solidFill>
                <a:srgbClr val="20124D"/>
              </a:solidFill>
            </a:endParaRPr>
          </a:p>
        </p:txBody>
      </p:sp>
      <p:sp>
        <p:nvSpPr>
          <p:cNvPr id="350" name="Google Shape;350;g5fa67af68d_3_167"/>
          <p:cNvSpPr txBox="1"/>
          <p:nvPr/>
        </p:nvSpPr>
        <p:spPr>
          <a:xfrm>
            <a:off x="1551746" y="5761309"/>
            <a:ext cx="10216945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>
                <a:solidFill>
                  <a:srgbClr val="20124D"/>
                </a:solidFill>
              </a:rPr>
              <a:t>Buscaremos que palabras se repiten más en los comentarios positivos y negativos para cada grupo y lo utilizaremos para generar recomendaciones a los establecimientos.</a:t>
            </a:r>
          </a:p>
        </p:txBody>
      </p:sp>
      <p:sp>
        <p:nvSpPr>
          <p:cNvPr id="20" name="Google Shape;590;g60d7a121c4_0_67">
            <a:extLst>
              <a:ext uri="{FF2B5EF4-FFF2-40B4-BE49-F238E27FC236}">
                <a16:creationId xmlns:a16="http://schemas.microsoft.com/office/drawing/2014/main" id="{D2D34953-1489-4EBA-BE6C-6FC758BFA057}"/>
              </a:ext>
            </a:extLst>
          </p:cNvPr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lt1"/>
                </a:solidFill>
              </a:rPr>
              <a:t>Fase 2: Clustering Jerárquico</a:t>
            </a:r>
          </a:p>
        </p:txBody>
      </p:sp>
      <p:sp>
        <p:nvSpPr>
          <p:cNvPr id="21" name="Google Shape;301;p10">
            <a:extLst>
              <a:ext uri="{FF2B5EF4-FFF2-40B4-BE49-F238E27FC236}">
                <a16:creationId xmlns:a16="http://schemas.microsoft.com/office/drawing/2014/main" id="{78B1C5B7-71AB-4422-A90C-24149ED8CF17}"/>
              </a:ext>
            </a:extLst>
          </p:cNvPr>
          <p:cNvSpPr txBox="1"/>
          <p:nvPr/>
        </p:nvSpPr>
        <p:spPr>
          <a:xfrm>
            <a:off x="103803" y="1968255"/>
            <a:ext cx="11762106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s-ES" sz="2400" dirty="0">
                <a:solidFill>
                  <a:srgbClr val="20124D"/>
                </a:solidFill>
              </a:rPr>
              <a:t>¿Que palabras influyen más en la nota y como se relacionan estas palabras con las características de la reserva?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4CB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245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a67af68d_3_167"/>
          <p:cNvSpPr txBox="1"/>
          <p:nvPr/>
        </p:nvSpPr>
        <p:spPr>
          <a:xfrm rot="-1836668">
            <a:off x="1020580" y="3163633"/>
            <a:ext cx="2283941" cy="4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Precio Medio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9" name="Google Shape;339;g5fa67af68d_3_167"/>
          <p:cNvSpPr txBox="1"/>
          <p:nvPr/>
        </p:nvSpPr>
        <p:spPr>
          <a:xfrm rot="1506890">
            <a:off x="1476282" y="5883578"/>
            <a:ext cx="2244931" cy="45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Sensibilidad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0" name="Google Shape;340;g5fa67af68d_3_167"/>
          <p:cNvSpPr txBox="1"/>
          <p:nvPr/>
        </p:nvSpPr>
        <p:spPr>
          <a:xfrm rot="3216372">
            <a:off x="3408869" y="3796627"/>
            <a:ext cx="2551761" cy="4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Nota media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590;g60d7a121c4_0_67">
            <a:extLst>
              <a:ext uri="{FF2B5EF4-FFF2-40B4-BE49-F238E27FC236}">
                <a16:creationId xmlns:a16="http://schemas.microsoft.com/office/drawing/2014/main" id="{D2D34953-1489-4EBA-BE6C-6FC758BFA057}"/>
              </a:ext>
            </a:extLst>
          </p:cNvPr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Fase 1: Predicción de Notas</a:t>
            </a:r>
          </a:p>
        </p:txBody>
      </p:sp>
      <p:sp>
        <p:nvSpPr>
          <p:cNvPr id="21" name="Google Shape;301;p10">
            <a:extLst>
              <a:ext uri="{FF2B5EF4-FFF2-40B4-BE49-F238E27FC236}">
                <a16:creationId xmlns:a16="http://schemas.microsoft.com/office/drawing/2014/main" id="{78B1C5B7-71AB-4422-A90C-24149ED8CF17}"/>
              </a:ext>
            </a:extLst>
          </p:cNvPr>
          <p:cNvSpPr txBox="1"/>
          <p:nvPr/>
        </p:nvSpPr>
        <p:spPr>
          <a:xfrm>
            <a:off x="812511" y="1672273"/>
            <a:ext cx="9979756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Nos enfrentamos a un problema de machine </a:t>
            </a:r>
            <a:r>
              <a:rPr lang="es-ES" sz="2600" dirty="0" err="1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learning</a:t>
            </a:r>
            <a:r>
              <a:rPr lang="es-ES" sz="2600" dirty="0">
                <a:solidFill>
                  <a:srgbClr val="20124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supervisado ya que queremos predecir una métrica conocida, en este caso la nota de los clientes.</a:t>
            </a:r>
            <a:endParaRPr kumimoji="0" lang="es-ES" sz="26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6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 van a utilizar modelos de regresión utilizando las variables de reserva, cliente y características del establecimiento definidas previamente.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s-ES" sz="2600" b="0" i="0" u="none" strike="noStrike" kern="0" cap="none" spc="0" normalizeH="0" baseline="0" noProof="0" dirty="0">
              <a:ln>
                <a:noFill/>
              </a:ln>
              <a:solidFill>
                <a:srgbClr val="20124D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 usara un </a:t>
            </a:r>
            <a:r>
              <a:rPr kumimoji="0" lang="es-E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split</a:t>
            </a: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80/20 para el training y el </a:t>
            </a:r>
            <a:r>
              <a:rPr kumimoji="0" lang="es-E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testing</a:t>
            </a:r>
            <a:r>
              <a:rPr kumimoji="0" lang="es-ES" sz="26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set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s-ES" sz="26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Hauriem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mirar si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hem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fer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algún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tipus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ponderació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per no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incloure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tant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pes de la </a:t>
            </a:r>
            <a:r>
              <a:rPr kumimoji="0" lang="es-ES" sz="2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gent</a:t>
            </a:r>
            <a:r>
              <a:rPr kumimoji="0" lang="es-ES" sz="2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UK (preguntar a Alberto)</a:t>
            </a:r>
            <a:endParaRPr kumimoji="0" sz="24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17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a67af68d_3_167"/>
          <p:cNvSpPr/>
          <p:nvPr/>
        </p:nvSpPr>
        <p:spPr>
          <a:xfrm>
            <a:off x="703812" y="5887704"/>
            <a:ext cx="602700" cy="602400"/>
          </a:xfrm>
          <a:prstGeom prst="ellipse">
            <a:avLst/>
          </a:prstGeom>
          <a:solidFill>
            <a:srgbClr val="697D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5fa67af68d_3_167"/>
          <p:cNvSpPr/>
          <p:nvPr/>
        </p:nvSpPr>
        <p:spPr>
          <a:xfrm>
            <a:off x="703812" y="5071913"/>
            <a:ext cx="613200" cy="6129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5fa67af68d_3_167"/>
          <p:cNvSpPr/>
          <p:nvPr/>
        </p:nvSpPr>
        <p:spPr>
          <a:xfrm>
            <a:off x="703812" y="4272567"/>
            <a:ext cx="615860" cy="616800"/>
          </a:xfrm>
          <a:prstGeom prst="ellipse">
            <a:avLst/>
          </a:prstGeom>
          <a:solidFill>
            <a:srgbClr val="B5AA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5fa67af68d_3_167" descr="graph_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102" y="5228578"/>
            <a:ext cx="314623" cy="27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5fa67af68d_3_167" descr="speech2_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55300" y="6019613"/>
            <a:ext cx="299725" cy="3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5fa67af68d_3_167" descr="learn_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350" y="4419506"/>
            <a:ext cx="299268" cy="2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5fa67af68d_3_167"/>
          <p:cNvSpPr txBox="1"/>
          <p:nvPr/>
        </p:nvSpPr>
        <p:spPr>
          <a:xfrm>
            <a:off x="1551746" y="5077884"/>
            <a:ext cx="9308512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20124D"/>
                </a:solidFill>
              </a:rPr>
              <a:t>Cada grupo tendrá unas características homogéneas asociadas.</a:t>
            </a:r>
            <a:endParaRPr sz="2000" dirty="0">
              <a:solidFill>
                <a:srgbClr val="20124D"/>
              </a:solidFill>
            </a:endParaRPr>
          </a:p>
        </p:txBody>
      </p:sp>
      <p:sp>
        <p:nvSpPr>
          <p:cNvPr id="349" name="Google Shape;349;g5fa67af68d_3_167"/>
          <p:cNvSpPr txBox="1"/>
          <p:nvPr/>
        </p:nvSpPr>
        <p:spPr>
          <a:xfrm>
            <a:off x="1551746" y="4312731"/>
            <a:ext cx="10130917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20124D"/>
                </a:solidFill>
              </a:rPr>
              <a:t>Con un modelo de “clustering jerárquico” podremos establecer tipologías de reservas</a:t>
            </a:r>
            <a:endParaRPr sz="2000" dirty="0">
              <a:solidFill>
                <a:srgbClr val="20124D"/>
              </a:solidFill>
            </a:endParaRPr>
          </a:p>
        </p:txBody>
      </p:sp>
      <p:sp>
        <p:nvSpPr>
          <p:cNvPr id="350" name="Google Shape;350;g5fa67af68d_3_167"/>
          <p:cNvSpPr txBox="1"/>
          <p:nvPr/>
        </p:nvSpPr>
        <p:spPr>
          <a:xfrm>
            <a:off x="1551746" y="5803513"/>
            <a:ext cx="10216945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>
                <a:solidFill>
                  <a:srgbClr val="20124D"/>
                </a:solidFill>
              </a:rPr>
              <a:t>Analizaremos las características y comentarios positivos y negativos que más se repiten en cada grupo y los utilizaremos para generar recomendaciones a los establecimientos.</a:t>
            </a:r>
          </a:p>
        </p:txBody>
      </p:sp>
      <p:sp>
        <p:nvSpPr>
          <p:cNvPr id="20" name="Google Shape;590;g60d7a121c4_0_67">
            <a:extLst>
              <a:ext uri="{FF2B5EF4-FFF2-40B4-BE49-F238E27FC236}">
                <a16:creationId xmlns:a16="http://schemas.microsoft.com/office/drawing/2014/main" id="{D2D34953-1489-4EBA-BE6C-6FC758BFA057}"/>
              </a:ext>
            </a:extLst>
          </p:cNvPr>
          <p:cNvSpPr/>
          <p:nvPr/>
        </p:nvSpPr>
        <p:spPr>
          <a:xfrm>
            <a:off x="0" y="893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700"/>
            </a:pPr>
            <a:r>
              <a:rPr lang="es-ES" sz="4800" b="1" dirty="0">
                <a:solidFill>
                  <a:schemeClr val="lt1"/>
                </a:solidFill>
              </a:rPr>
              <a:t>Fase 2: Clasificación de Clientes</a:t>
            </a:r>
          </a:p>
        </p:txBody>
      </p:sp>
      <p:sp>
        <p:nvSpPr>
          <p:cNvPr id="21" name="Google Shape;301;p10">
            <a:extLst>
              <a:ext uri="{FF2B5EF4-FFF2-40B4-BE49-F238E27FC236}">
                <a16:creationId xmlns:a16="http://schemas.microsoft.com/office/drawing/2014/main" id="{78B1C5B7-71AB-4422-A90C-24149ED8CF17}"/>
              </a:ext>
            </a:extLst>
          </p:cNvPr>
          <p:cNvSpPr txBox="1"/>
          <p:nvPr/>
        </p:nvSpPr>
        <p:spPr>
          <a:xfrm>
            <a:off x="103803" y="1968255"/>
            <a:ext cx="11762106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spcAft>
                <a:spcPts val="1200"/>
              </a:spcAft>
            </a:pPr>
            <a:r>
              <a:rPr lang="es-ES" sz="2400" dirty="0">
                <a:solidFill>
                  <a:srgbClr val="20124D"/>
                </a:solidFill>
              </a:rPr>
              <a:t>Con tal de avanzarnos a clientes potencialmente perjudiciales para el score del hotel se procederá a </a:t>
            </a:r>
            <a:r>
              <a:rPr lang="es-ES" sz="2400" dirty="0" err="1">
                <a:solidFill>
                  <a:srgbClr val="20124D"/>
                </a:solidFill>
              </a:rPr>
              <a:t>clusterizar</a:t>
            </a:r>
            <a:r>
              <a:rPr lang="es-ES" sz="2400" dirty="0">
                <a:solidFill>
                  <a:srgbClr val="20124D"/>
                </a:solidFill>
              </a:rPr>
              <a:t> en diferentes grupos homogéneos a los clientes que históricamente han puntuado por debajo del promedio los hoteles. </a:t>
            </a:r>
          </a:p>
          <a:p>
            <a:pPr marL="457200">
              <a:spcAft>
                <a:spcPts val="1200"/>
              </a:spcAft>
            </a:pPr>
            <a:r>
              <a:rPr lang="es-ES" sz="2400" dirty="0">
                <a:solidFill>
                  <a:srgbClr val="20124D"/>
                </a:solidFill>
              </a:rPr>
              <a:t>Conociendo estos tipos de clientes se podrá avisar con antelación a cada establecimiento para se tomen las medidas necesarias.</a:t>
            </a:r>
          </a:p>
          <a:p>
            <a:pPr marL="457200"/>
            <a:endParaRPr lang="es-ES" sz="2400" dirty="0">
              <a:solidFill>
                <a:srgbClr val="2012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2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5"/>
          <p:cNvSpPr/>
          <p:nvPr/>
        </p:nvSpPr>
        <p:spPr>
          <a:xfrm>
            <a:off x="0" y="892"/>
            <a:ext cx="5048250" cy="6857107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5"/>
          <p:cNvSpPr txBox="1"/>
          <p:nvPr/>
        </p:nvSpPr>
        <p:spPr>
          <a:xfrm>
            <a:off x="620130" y="2853104"/>
            <a:ext cx="45075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bg1"/>
                </a:solidFill>
              </a:rPr>
              <a:t>Conclusiones</a:t>
            </a:r>
            <a:endParaRPr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34;p4">
            <a:extLst>
              <a:ext uri="{FF2B5EF4-FFF2-40B4-BE49-F238E27FC236}">
                <a16:creationId xmlns:a16="http://schemas.microsoft.com/office/drawing/2014/main" id="{6A690AC3-AAD9-4D93-9403-7521DD4ABF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720" y="414757"/>
            <a:ext cx="6648175" cy="207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7;p4">
            <a:extLst>
              <a:ext uri="{FF2B5EF4-FFF2-40B4-BE49-F238E27FC236}">
                <a16:creationId xmlns:a16="http://schemas.microsoft.com/office/drawing/2014/main" id="{66088E86-328B-47E1-878C-D59CEAE0DB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719" y="2482514"/>
            <a:ext cx="6648176" cy="1913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D37007E-029A-45DC-BE4C-28E11B28FA5F}"/>
              </a:ext>
            </a:extLst>
          </p:cNvPr>
          <p:cNvSpPr txBox="1"/>
          <p:nvPr/>
        </p:nvSpPr>
        <p:spPr>
          <a:xfrm>
            <a:off x="5889961" y="1017624"/>
            <a:ext cx="577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Hay una oportunidad de negocio clara ayudando </a:t>
            </a:r>
          </a:p>
          <a:p>
            <a:r>
              <a:rPr lang="es-ES" sz="2000" dirty="0">
                <a:solidFill>
                  <a:schemeClr val="bg1"/>
                </a:solidFill>
              </a:rPr>
              <a:t>a mejorar la nota de los establecimientos.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F8EE45-A729-4E5E-B2CA-CDF03C17B092}"/>
              </a:ext>
            </a:extLst>
          </p:cNvPr>
          <p:cNvSpPr txBox="1"/>
          <p:nvPr/>
        </p:nvSpPr>
        <p:spPr>
          <a:xfrm>
            <a:off x="5668380" y="2913298"/>
            <a:ext cx="6216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Queremos predecir la nota de los clientes y entender que numero potencial de reservas pueden impactar positiva y negativamente al establecimiento. </a:t>
            </a:r>
          </a:p>
        </p:txBody>
      </p:sp>
      <p:pic>
        <p:nvPicPr>
          <p:cNvPr id="16" name="Google Shape;236;p4">
            <a:extLst>
              <a:ext uri="{FF2B5EF4-FFF2-40B4-BE49-F238E27FC236}">
                <a16:creationId xmlns:a16="http://schemas.microsoft.com/office/drawing/2014/main" id="{3C77AF8F-60EC-45DA-82EC-F62583312A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721" y="4375486"/>
            <a:ext cx="6648174" cy="191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C2C660-8C60-4B9A-A9EF-94EEC3681669}"/>
              </a:ext>
            </a:extLst>
          </p:cNvPr>
          <p:cNvSpPr txBox="1"/>
          <p:nvPr/>
        </p:nvSpPr>
        <p:spPr>
          <a:xfrm>
            <a:off x="5668380" y="4842362"/>
            <a:ext cx="611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Además queremos aportar valor a través de una clasificación de las reservas y recomendar acciones</a:t>
            </a:r>
          </a:p>
          <a:p>
            <a:r>
              <a:rPr lang="es-ES" sz="2000" dirty="0">
                <a:solidFill>
                  <a:schemeClr val="bg1"/>
                </a:solidFill>
              </a:rPr>
              <a:t>Que tengan impacto en la experiencia del cliente.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73" y="5658850"/>
            <a:ext cx="958852" cy="1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6"/>
          <p:cNvSpPr txBox="1"/>
          <p:nvPr/>
        </p:nvSpPr>
        <p:spPr>
          <a:xfrm>
            <a:off x="163275" y="5265950"/>
            <a:ext cx="5298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20124D"/>
                </a:solidFill>
              </a:rPr>
              <a:t>PREGUNTAS</a:t>
            </a:r>
            <a:endParaRPr sz="4800" b="1" dirty="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/>
          <p:nvPr/>
        </p:nvSpPr>
        <p:spPr>
          <a:xfrm>
            <a:off x="6096000" y="5538350"/>
            <a:ext cx="62157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-ES" sz="4000" b="1" i="0" u="none" strike="noStrike" cap="none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-ES" sz="4000" b="1" i="0" u="none" strike="noStrike" cap="none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-ES" sz="4000" b="1" i="0" u="none" strike="noStrike" cap="none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"/>
          <p:cNvSpPr txBox="1"/>
          <p:nvPr/>
        </p:nvSpPr>
        <p:spPr>
          <a:xfrm>
            <a:off x="6853806" y="0"/>
            <a:ext cx="5338219" cy="68580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4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s-ES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rgbClr val="FFFFFF"/>
                </a:solidFill>
              </a:rPr>
              <a:t>AGENDA</a:t>
            </a:r>
            <a:r>
              <a:rPr lang="es-ES" sz="4000" dirty="0">
                <a:solidFill>
                  <a:srgbClr val="FFFFFF"/>
                </a:solidFill>
              </a:rPr>
              <a:t>   </a:t>
            </a:r>
            <a:r>
              <a:rPr lang="es-ES" sz="3000" dirty="0">
                <a:solidFill>
                  <a:srgbClr val="FFFFFF"/>
                </a:solidFill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30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>
                <a:solidFill>
                  <a:srgbClr val="FFFFFF"/>
                </a:solidFill>
              </a:rPr>
              <a:t>  </a:t>
            </a:r>
            <a:r>
              <a:rPr lang="es-ES" sz="2000" dirty="0">
                <a:solidFill>
                  <a:srgbClr val="FFFFFF"/>
                </a:solidFill>
              </a:rPr>
              <a:t>1- Reto, idea y oportunidad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FF"/>
              </a:solidFill>
            </a:endParaRPr>
          </a:p>
          <a:p>
            <a:pPr marL="457200" indent="457200"/>
            <a:r>
              <a:rPr lang="es-ES" sz="2000" dirty="0">
                <a:solidFill>
                  <a:srgbClr val="FFFFFF"/>
                </a:solidFill>
              </a:rPr>
              <a:t>   2- Fuentes de información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FF"/>
              </a:solidFill>
            </a:endParaRPr>
          </a:p>
          <a:p>
            <a:pPr indent="457200"/>
            <a:r>
              <a:rPr lang="es-ES" sz="2000" dirty="0">
                <a:solidFill>
                  <a:srgbClr val="FFFFFF"/>
                </a:solidFill>
              </a:rPr>
              <a:t>          3- Análisis de datos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FF"/>
                </a:solidFill>
              </a:rPr>
              <a:t>                 4- Modelos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FF"/>
                </a:solidFill>
              </a:rPr>
              <a:t>                 5- Conclusiones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FF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FF"/>
                </a:solidFill>
              </a:rPr>
              <a:t>             	    6- Preguntas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7A983F-3B2C-4577-9611-3B3E3767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8" y="778450"/>
            <a:ext cx="582930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5E4FEB-051D-4E39-AACD-57656179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6" y="2993450"/>
            <a:ext cx="4672887" cy="3433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ectangle 171">
            <a:extLst>
              <a:ext uri="{FF2B5EF4-FFF2-40B4-BE49-F238E27FC236}">
                <a16:creationId xmlns:a16="http://schemas.microsoft.com/office/drawing/2014/main" id="{466012E2-2E5E-4208-B59C-DA4FC44D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635" y="0"/>
            <a:ext cx="12220634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4" name="Picture 173">
            <a:extLst>
              <a:ext uri="{FF2B5EF4-FFF2-40B4-BE49-F238E27FC236}">
                <a16:creationId xmlns:a16="http://schemas.microsoft.com/office/drawing/2014/main" id="{05F94A0D-DB2E-4487-BA31-9105C14D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36" y="0"/>
            <a:ext cx="12220636" cy="6858000"/>
          </a:xfrm>
          <a:prstGeom prst="rect">
            <a:avLst/>
          </a:prstGeom>
        </p:spPr>
      </p:pic>
      <p:sp>
        <p:nvSpPr>
          <p:cNvPr id="615" name="Google Shape;615;g4754a265db_0_0"/>
          <p:cNvSpPr txBox="1"/>
          <p:nvPr/>
        </p:nvSpPr>
        <p:spPr>
          <a:xfrm>
            <a:off x="726057" y="3121701"/>
            <a:ext cx="3658053" cy="216016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¡Muchas gracias!</a:t>
            </a: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10" descr="Resultado de imagen de booking.com logo">
            <a:extLst>
              <a:ext uri="{FF2B5EF4-FFF2-40B4-BE49-F238E27FC236}">
                <a16:creationId xmlns:a16="http://schemas.microsoft.com/office/drawing/2014/main" id="{F135A1B1-855B-4A7B-B964-0F3FD7F5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721" y="1741046"/>
            <a:ext cx="5031847" cy="33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74" y="1597798"/>
            <a:ext cx="540182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"/>
          <p:cNvSpPr txBox="1"/>
          <p:nvPr/>
        </p:nvSpPr>
        <p:spPr>
          <a:xfrm>
            <a:off x="6615315" y="1702848"/>
            <a:ext cx="5226341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FFFFFF"/>
                </a:solidFill>
              </a:rPr>
              <a:t>La nota del cliente tiene un gran impacto en las ventas de los hoteles</a:t>
            </a: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09" y="2934178"/>
            <a:ext cx="54018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772" y="4184833"/>
            <a:ext cx="5441699" cy="1038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</p:pic>
      <p:sp>
        <p:nvSpPr>
          <p:cNvPr id="238" name="Google Shape;238;p4"/>
          <p:cNvSpPr txBox="1"/>
          <p:nvPr/>
        </p:nvSpPr>
        <p:spPr>
          <a:xfrm>
            <a:off x="6572646" y="3012103"/>
            <a:ext cx="5401825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400" dirty="0">
                <a:solidFill>
                  <a:srgbClr val="FFFFFF"/>
                </a:solidFill>
              </a:rPr>
              <a:t>Mejorar la nota implica grandes esfuerzos y es un proceso lento</a:t>
            </a:r>
            <a:endParaRPr lang="es-ES"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6920885" y="4262758"/>
            <a:ext cx="46152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400" dirty="0">
                <a:solidFill>
                  <a:srgbClr val="FFFFFF"/>
                </a:solidFill>
              </a:rPr>
              <a:t>No se utiliza toda la data disponible para mejorar</a:t>
            </a:r>
            <a:endParaRPr lang="es-ES"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0" y="-13832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dirty="0">
                <a:solidFill>
                  <a:schemeClr val="lt1"/>
                </a:solidFill>
              </a:rPr>
              <a:t>Reto</a:t>
            </a:r>
            <a:endParaRPr sz="4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B583ED-7BAD-48DC-87AF-03895F632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7" y="1435255"/>
            <a:ext cx="6055156" cy="53598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0C3C88A-1801-4027-A667-4293345772CC}"/>
              </a:ext>
            </a:extLst>
          </p:cNvPr>
          <p:cNvSpPr/>
          <p:nvPr/>
        </p:nvSpPr>
        <p:spPr>
          <a:xfrm>
            <a:off x="6514549" y="5435488"/>
            <a:ext cx="5426962" cy="10382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Google Shape;239;p4">
            <a:extLst>
              <a:ext uri="{FF2B5EF4-FFF2-40B4-BE49-F238E27FC236}">
                <a16:creationId xmlns:a16="http://schemas.microsoft.com/office/drawing/2014/main" id="{9A56DA36-1DFC-4984-81F0-2F03AA39FE81}"/>
              </a:ext>
            </a:extLst>
          </p:cNvPr>
          <p:cNvSpPr txBox="1"/>
          <p:nvPr/>
        </p:nvSpPr>
        <p:spPr>
          <a:xfrm>
            <a:off x="6830004" y="5474450"/>
            <a:ext cx="46152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Mejorar la nota supondría un aumento de los beneficios</a:t>
            </a:r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"/>
          <p:cNvSpPr txBox="1"/>
          <p:nvPr/>
        </p:nvSpPr>
        <p:spPr>
          <a:xfrm>
            <a:off x="8022350" y="4052575"/>
            <a:ext cx="20655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10087850" y="3935000"/>
            <a:ext cx="24459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657049" y="1480802"/>
            <a:ext cx="11249636" cy="18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32232" lvl="0" indent="0" algn="just" rtl="0">
              <a:lnSpc>
                <a:spcPct val="115000"/>
              </a:lnSpc>
              <a:spcBef>
                <a:spcPts val="1608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20124D"/>
                </a:solidFill>
              </a:rPr>
              <a:t>FASE 1</a:t>
            </a:r>
            <a:r>
              <a:rPr lang="es-ES" sz="1800" i="1" dirty="0">
                <a:solidFill>
                  <a:srgbClr val="20124D"/>
                </a:solidFill>
              </a:rPr>
              <a:t>: Creación de un modelo que permita predecir la nota de un cliente en hoteles de 4 y 5 estrellas.</a:t>
            </a:r>
          </a:p>
          <a:p>
            <a:pPr marL="0" marR="332232" lvl="0" indent="0" algn="just" rtl="0">
              <a:lnSpc>
                <a:spcPct val="115000"/>
              </a:lnSpc>
              <a:spcBef>
                <a:spcPts val="1608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20124D"/>
                </a:solidFill>
              </a:rPr>
              <a:t>FASE 2</a:t>
            </a:r>
            <a:r>
              <a:rPr lang="es-ES" sz="1800" i="1" dirty="0">
                <a:solidFill>
                  <a:srgbClr val="20124D"/>
                </a:solidFill>
              </a:rPr>
              <a:t>: Creación de un sistema de recomendación que permita a estos establecimientos generar acciones que tengan un impacto positivo en la experiencia del cliente y su valoración final.</a:t>
            </a:r>
            <a:endParaRPr sz="1800" i="1" dirty="0">
              <a:solidFill>
                <a:srgbClr val="20124D"/>
              </a:solidFill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0" y="0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dirty="0">
                <a:solidFill>
                  <a:schemeClr val="lt1"/>
                </a:solidFill>
              </a:rPr>
              <a:t>Idea de negocio</a:t>
            </a:r>
            <a:endParaRPr sz="4800" b="1" i="0" u="none" strike="noStrike" cap="none" dirty="0">
              <a:solidFill>
                <a:srgbClr val="FFFFFF"/>
              </a:solidFill>
            </a:endParaRPr>
          </a:p>
        </p:txBody>
      </p:sp>
      <p:pic>
        <p:nvPicPr>
          <p:cNvPr id="7" name="Google Shape;232;p35">
            <a:extLst>
              <a:ext uri="{FF2B5EF4-FFF2-40B4-BE49-F238E27FC236}">
                <a16:creationId xmlns:a16="http://schemas.microsoft.com/office/drawing/2014/main" id="{8E1E5872-A7B8-416C-A819-E24AF37996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68" y="3199837"/>
            <a:ext cx="9583199" cy="35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DCA559-66DD-49B0-98B8-B3B5620DE5C0}"/>
              </a:ext>
            </a:extLst>
          </p:cNvPr>
          <p:cNvSpPr txBox="1"/>
          <p:nvPr/>
        </p:nvSpPr>
        <p:spPr>
          <a:xfrm>
            <a:off x="3008891" y="4548540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Predicción</a:t>
            </a:r>
            <a:endParaRPr lang="es-ES" sz="1800" dirty="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/>
            <a:endParaRPr lang="es-ES" sz="1800" b="1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de la</a:t>
            </a:r>
            <a:endParaRPr lang="es-ES" sz="1800" dirty="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 algn="ctr"/>
            <a:endParaRPr lang="es-ES" sz="1800" b="1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nota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03C3D5-F783-4E9F-B043-5E0EABB18827}"/>
              </a:ext>
            </a:extLst>
          </p:cNvPr>
          <p:cNvSpPr txBox="1"/>
          <p:nvPr/>
        </p:nvSpPr>
        <p:spPr>
          <a:xfrm>
            <a:off x="6828228" y="4548540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Sistema</a:t>
            </a:r>
          </a:p>
          <a:p>
            <a:pPr lvl="0" algn="ctr"/>
            <a:endParaRPr lang="es-ES" sz="1800" b="1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de </a:t>
            </a:r>
          </a:p>
          <a:p>
            <a:pPr lvl="0" algn="ctr"/>
            <a:endParaRPr lang="es-ES" sz="1800" b="1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lvl="0" algn="ctr"/>
            <a:r>
              <a:rPr lang="es-ES" sz="1800" b="1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recomendación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419488387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4194883871_0_20"/>
          <p:cNvSpPr txBox="1">
            <a:spLocks noGrp="1"/>
          </p:cNvSpPr>
          <p:nvPr>
            <p:ph type="title"/>
          </p:nvPr>
        </p:nvSpPr>
        <p:spPr>
          <a:xfrm>
            <a:off x="367850" y="160450"/>
            <a:ext cx="5080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dirty="0">
                <a:solidFill>
                  <a:srgbClr val="FFFFFF"/>
                </a:solidFill>
              </a:rPr>
              <a:t>Oportunidad</a:t>
            </a:r>
            <a:endParaRPr sz="60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64d13458_0_47"/>
          <p:cNvSpPr txBox="1"/>
          <p:nvPr/>
        </p:nvSpPr>
        <p:spPr>
          <a:xfrm>
            <a:off x="2939700" y="2825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267" name="Google Shape;267;g6264d13458_0_47"/>
          <p:cNvSpPr txBox="1"/>
          <p:nvPr/>
        </p:nvSpPr>
        <p:spPr>
          <a:xfrm>
            <a:off x="449596" y="1862817"/>
            <a:ext cx="5119200" cy="457153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endParaRPr lang="es-ES" sz="2200" dirty="0">
              <a:solidFill>
                <a:srgbClr val="20124D"/>
              </a:solidFill>
            </a:endParaRPr>
          </a:p>
          <a:p>
            <a:pPr marL="457200" indent="-368300">
              <a:buClr>
                <a:srgbClr val="20124D"/>
              </a:buClr>
              <a:buSzPts val="2200"/>
              <a:buFont typeface="Arial"/>
              <a:buChar char="●"/>
            </a:pPr>
            <a:r>
              <a:rPr lang="es-ES" sz="2000" dirty="0">
                <a:solidFill>
                  <a:srgbClr val="20124D"/>
                </a:solidFill>
              </a:rPr>
              <a:t>Revalorización del establecimiento</a:t>
            </a:r>
          </a:p>
          <a:p>
            <a:pPr marL="88900">
              <a:buClr>
                <a:srgbClr val="20124D"/>
              </a:buClr>
              <a:buSzPts val="2200"/>
            </a:pPr>
            <a:endParaRPr lang="es-ES" sz="2000" dirty="0">
              <a:solidFill>
                <a:srgbClr val="20124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r>
              <a:rPr lang="es-ES" sz="2000" dirty="0">
                <a:solidFill>
                  <a:srgbClr val="20124D"/>
                </a:solidFill>
              </a:rPr>
              <a:t>Generación de más reservas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endParaRPr lang="es-ES" sz="20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2000" dirty="0">
                <a:solidFill>
                  <a:srgbClr val="20124D"/>
                </a:solidFill>
              </a:rPr>
              <a:t>Subida del precio medio y </a:t>
            </a:r>
          </a:p>
          <a:p>
            <a:pPr marL="88900" lvl="0">
              <a:buClr>
                <a:srgbClr val="20124D"/>
              </a:buClr>
              <a:buSzPts val="2200"/>
            </a:pPr>
            <a:r>
              <a:rPr lang="es-ES" sz="2000" dirty="0">
                <a:solidFill>
                  <a:srgbClr val="20124D"/>
                </a:solidFill>
              </a:rPr>
              <a:t>     aumento de los ingresos </a:t>
            </a:r>
          </a:p>
          <a:p>
            <a:pPr marL="88900" lvl="0">
              <a:buClr>
                <a:srgbClr val="20124D"/>
              </a:buClr>
              <a:buSzPts val="2200"/>
            </a:pPr>
            <a:endParaRPr lang="es-ES" sz="2000" dirty="0">
              <a:solidFill>
                <a:srgbClr val="20124D"/>
              </a:solidFill>
            </a:endParaRPr>
          </a:p>
          <a:p>
            <a:pPr marL="457200" lvl="0" indent="-368300">
              <a:buClr>
                <a:srgbClr val="20124D"/>
              </a:buClr>
              <a:buSzPts val="2200"/>
              <a:buChar char="●"/>
            </a:pPr>
            <a:r>
              <a:rPr lang="es-ES" sz="2000" dirty="0">
                <a:solidFill>
                  <a:srgbClr val="20124D"/>
                </a:solidFill>
              </a:rPr>
              <a:t>Captación de clientes con </a:t>
            </a:r>
          </a:p>
          <a:p>
            <a:pPr marL="88900" lvl="0">
              <a:buClr>
                <a:srgbClr val="20124D"/>
              </a:buClr>
              <a:buSzPts val="2200"/>
            </a:pPr>
            <a:r>
              <a:rPr lang="es-ES" sz="2000" dirty="0">
                <a:solidFill>
                  <a:srgbClr val="20124D"/>
                </a:solidFill>
              </a:rPr>
              <a:t>     un mayor poder adquisitivo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endParaRPr lang="es-ES" sz="2000" dirty="0">
              <a:solidFill>
                <a:srgbClr val="20124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r>
              <a:rPr lang="es-ES" sz="2000" dirty="0">
                <a:solidFill>
                  <a:srgbClr val="20124D"/>
                </a:solidFill>
              </a:rPr>
              <a:t>Oportunidad de diferenciarse </a:t>
            </a:r>
          </a:p>
          <a:p>
            <a:pPr marL="88900" lvl="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</a:pPr>
            <a:r>
              <a:rPr lang="es-ES" sz="2000" dirty="0">
                <a:solidFill>
                  <a:srgbClr val="20124D"/>
                </a:solidFill>
              </a:rPr>
              <a:t>    de la competencia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Char char="●"/>
            </a:pPr>
            <a:endParaRPr lang="es-ES" sz="2000" dirty="0">
              <a:solidFill>
                <a:srgbClr val="20124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200" dirty="0">
              <a:solidFill>
                <a:srgbClr val="20124D"/>
              </a:solidFill>
            </a:endParaRPr>
          </a:p>
        </p:txBody>
      </p:sp>
      <p:sp>
        <p:nvSpPr>
          <p:cNvPr id="268" name="Google Shape;268;g6264d13458_0_47"/>
          <p:cNvSpPr/>
          <p:nvPr/>
        </p:nvSpPr>
        <p:spPr>
          <a:xfrm>
            <a:off x="0" y="-7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dirty="0">
                <a:solidFill>
                  <a:srgbClr val="FFFFFF"/>
                </a:solidFill>
              </a:rPr>
              <a:t>Impacto en el negocio</a:t>
            </a:r>
            <a:endParaRPr lang="es-ES" sz="4800" b="1" i="0" u="none" strike="noStrike" cap="none" dirty="0">
              <a:solidFill>
                <a:srgbClr val="FFFFFF"/>
              </a:solidFill>
            </a:endParaRPr>
          </a:p>
        </p:txBody>
      </p:sp>
      <p:pic>
        <p:nvPicPr>
          <p:cNvPr id="2" name="Picture 6" descr="Resultado de imagen de producción">
            <a:extLst>
              <a:ext uri="{FF2B5EF4-FFF2-40B4-BE49-F238E27FC236}">
                <a16:creationId xmlns:a16="http://schemas.microsoft.com/office/drawing/2014/main" id="{A5626BE8-75A5-4729-BECA-6CD9429A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31" y="1862817"/>
            <a:ext cx="6196465" cy="457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73" y="5658850"/>
            <a:ext cx="958852" cy="1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1" cy="48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/>
        </p:nvSpPr>
        <p:spPr>
          <a:xfrm>
            <a:off x="510275" y="5245550"/>
            <a:ext cx="83277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20124D"/>
                </a:solidFill>
              </a:rPr>
              <a:t>Fuentes de Información</a:t>
            </a:r>
            <a:endParaRPr sz="4800" b="1" dirty="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/>
          <p:nvPr/>
        </p:nvSpPr>
        <p:spPr>
          <a:xfrm>
            <a:off x="0" y="-7"/>
            <a:ext cx="12192000" cy="1399200"/>
          </a:xfrm>
          <a:prstGeom prst="rect">
            <a:avLst/>
          </a:prstGeom>
          <a:solidFill>
            <a:srgbClr val="0035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800" b="1" i="0" u="none" strike="noStrike" cap="none" dirty="0">
                <a:solidFill>
                  <a:schemeClr val="lt1"/>
                </a:solidFill>
              </a:rPr>
              <a:t>Kaggle</a:t>
            </a:r>
            <a:endParaRPr sz="4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D17E39-F7A0-4EE0-AA50-0C0C27DC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6" y="3359717"/>
            <a:ext cx="8310452" cy="3349702"/>
          </a:xfrm>
          <a:prstGeom prst="rect">
            <a:avLst/>
          </a:prstGeom>
        </p:spPr>
      </p:pic>
      <p:sp>
        <p:nvSpPr>
          <p:cNvPr id="8" name="Google Shape;276;g4194883871_0_5">
            <a:extLst>
              <a:ext uri="{FF2B5EF4-FFF2-40B4-BE49-F238E27FC236}">
                <a16:creationId xmlns:a16="http://schemas.microsoft.com/office/drawing/2014/main" id="{DA7F8DA2-33B3-4A1C-8EB7-1D122A3081F6}"/>
              </a:ext>
            </a:extLst>
          </p:cNvPr>
          <p:cNvSpPr txBox="1"/>
          <p:nvPr/>
        </p:nvSpPr>
        <p:spPr>
          <a:xfrm>
            <a:off x="905611" y="1676312"/>
            <a:ext cx="3691555" cy="158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515k filas*17columnas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Histórico de 2 años</a:t>
            </a:r>
            <a:endParaRPr sz="2400" dirty="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B0ECBF-466F-4332-9BCC-CFC18E0A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67" y="1754149"/>
            <a:ext cx="6207575" cy="151328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A4041C2-6137-42C5-95CE-9F324FBC580D}"/>
              </a:ext>
            </a:extLst>
          </p:cNvPr>
          <p:cNvSpPr/>
          <p:nvPr/>
        </p:nvSpPr>
        <p:spPr>
          <a:xfrm>
            <a:off x="9334341" y="2599703"/>
            <a:ext cx="1627032" cy="493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8C5CBC-E6A6-4FE3-8052-BA9F9762AE69}"/>
              </a:ext>
            </a:extLst>
          </p:cNvPr>
          <p:cNvSpPr/>
          <p:nvPr/>
        </p:nvSpPr>
        <p:spPr>
          <a:xfrm>
            <a:off x="6096000" y="1754149"/>
            <a:ext cx="1227589" cy="192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1533FE-12AB-4891-9DF0-A68DDA52FF4E}"/>
              </a:ext>
            </a:extLst>
          </p:cNvPr>
          <p:cNvSpPr/>
          <p:nvPr/>
        </p:nvSpPr>
        <p:spPr>
          <a:xfrm>
            <a:off x="10845687" y="2599703"/>
            <a:ext cx="1227589" cy="2467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tner Services">
  <a:themeElements>
    <a:clrScheme name="Booking-com RGB">
      <a:dk1>
        <a:srgbClr val="003580"/>
      </a:dk1>
      <a:lt1>
        <a:srgbClr val="FFFFFF"/>
      </a:lt1>
      <a:dk2>
        <a:srgbClr val="003580"/>
      </a:dk2>
      <a:lt2>
        <a:srgbClr val="FFFFFF"/>
      </a:lt2>
      <a:accent1>
        <a:srgbClr val="009FE3"/>
      </a:accent1>
      <a:accent2>
        <a:srgbClr val="FDAD0A"/>
      </a:accent2>
      <a:accent3>
        <a:srgbClr val="697D95"/>
      </a:accent3>
      <a:accent4>
        <a:srgbClr val="D7D7D7"/>
      </a:accent4>
      <a:accent5>
        <a:srgbClr val="E55017"/>
      </a:accent5>
      <a:accent6>
        <a:srgbClr val="6FA51E"/>
      </a:accent6>
      <a:hlink>
        <a:srgbClr val="118CDC"/>
      </a:hlink>
      <a:folHlink>
        <a:srgbClr val="FDAD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981</Words>
  <Application>Microsoft Office PowerPoint</Application>
  <PresentationFormat>Panorámica</PresentationFormat>
  <Paragraphs>202</Paragraphs>
  <Slides>30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Noto Sans Symbols</vt:lpstr>
      <vt:lpstr>Century Gothic</vt:lpstr>
      <vt:lpstr>Tema de Office</vt:lpstr>
      <vt:lpstr>Partner Services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Oportunidad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Exemple de informacio extreta del scraping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Krishna Morales</dc:creator>
  <cp:lastModifiedBy>Albert</cp:lastModifiedBy>
  <cp:revision>19</cp:revision>
  <dcterms:created xsi:type="dcterms:W3CDTF">2020-02-24T19:55:30Z</dcterms:created>
  <dcterms:modified xsi:type="dcterms:W3CDTF">2020-03-05T16:40:38Z</dcterms:modified>
</cp:coreProperties>
</file>